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61"/>
  </p:handoutMasterIdLst>
  <p:sldIdLst>
    <p:sldId id="378" r:id="rId3"/>
    <p:sldId id="511" r:id="rId4"/>
    <p:sldId id="632" r:id="rId5"/>
    <p:sldId id="570" r:id="rId6"/>
    <p:sldId id="674" r:id="rId8"/>
    <p:sldId id="675" r:id="rId9"/>
    <p:sldId id="556" r:id="rId10"/>
    <p:sldId id="676" r:id="rId11"/>
    <p:sldId id="558" r:id="rId12"/>
    <p:sldId id="559" r:id="rId13"/>
    <p:sldId id="560" r:id="rId14"/>
    <p:sldId id="451" r:id="rId15"/>
    <p:sldId id="684" r:id="rId16"/>
    <p:sldId id="646" r:id="rId17"/>
    <p:sldId id="647" r:id="rId18"/>
    <p:sldId id="648" r:id="rId19"/>
    <p:sldId id="649" r:id="rId20"/>
    <p:sldId id="565" r:id="rId21"/>
    <p:sldId id="680" r:id="rId22"/>
    <p:sldId id="566" r:id="rId23"/>
    <p:sldId id="681" r:id="rId24"/>
    <p:sldId id="682" r:id="rId25"/>
    <p:sldId id="677" r:id="rId26"/>
    <p:sldId id="644" r:id="rId27"/>
    <p:sldId id="660" r:id="rId28"/>
    <p:sldId id="687" r:id="rId29"/>
    <p:sldId id="661" r:id="rId30"/>
    <p:sldId id="683" r:id="rId31"/>
    <p:sldId id="567" r:id="rId32"/>
    <p:sldId id="663" r:id="rId33"/>
    <p:sldId id="568" r:id="rId34"/>
    <p:sldId id="569" r:id="rId35"/>
    <p:sldId id="688" r:id="rId36"/>
    <p:sldId id="561" r:id="rId37"/>
    <p:sldId id="562" r:id="rId38"/>
    <p:sldId id="665" r:id="rId39"/>
    <p:sldId id="563" r:id="rId40"/>
    <p:sldId id="636" r:id="rId41"/>
    <p:sldId id="689" r:id="rId42"/>
    <p:sldId id="634" r:id="rId43"/>
    <p:sldId id="635" r:id="rId44"/>
    <p:sldId id="664" r:id="rId45"/>
    <p:sldId id="638" r:id="rId46"/>
    <p:sldId id="639" r:id="rId47"/>
    <p:sldId id="659" r:id="rId48"/>
    <p:sldId id="564" r:id="rId49"/>
    <p:sldId id="678" r:id="rId50"/>
    <p:sldId id="658" r:id="rId51"/>
    <p:sldId id="571" r:id="rId52"/>
    <p:sldId id="685" r:id="rId53"/>
    <p:sldId id="572" r:id="rId54"/>
    <p:sldId id="574" r:id="rId55"/>
    <p:sldId id="641" r:id="rId56"/>
    <p:sldId id="686" r:id="rId57"/>
    <p:sldId id="573" r:id="rId58"/>
    <p:sldId id="630" r:id="rId59"/>
    <p:sldId id="666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LASPIC" id="{E2FB8F01-CCAB-43BA-AF76-4458FAB5BDE0}">
          <p14:sldIdLst>
            <p14:sldId id="378"/>
            <p14:sldId id="469"/>
            <p14:sldId id="470"/>
            <p14:sldId id="448"/>
            <p14:sldId id="451"/>
            <p14:sldId id="452"/>
            <p14:sldId id="457"/>
            <p14:sldId id="458"/>
            <p14:sldId id="459"/>
            <p14:sldId id="453"/>
            <p14:sldId id="462"/>
            <p14:sldId id="463"/>
            <p14:sldId id="460"/>
            <p14:sldId id="449"/>
            <p14:sldId id="464"/>
            <p14:sldId id="461"/>
            <p14:sldId id="471"/>
            <p14:sldId id="446"/>
            <p14:sldId id="447"/>
            <p14:sldId id="440"/>
            <p14:sldId id="442"/>
            <p14:sldId id="441"/>
            <p14:sldId id="466"/>
            <p14:sldId id="445"/>
            <p14:sldId id="467"/>
            <p14:sldId id="468"/>
            <p14:sldId id="473"/>
            <p14:sldId id="414"/>
            <p14:sldId id="405"/>
            <p14:sldId id="406"/>
            <p14:sldId id="410"/>
          </p14:sldIdLst>
        </p14:section>
        <p14:section name="Extra" id="{2BD7AB56-490F-41CC-B6FD-D921AD45F91D}">
          <p14:sldIdLst>
            <p14:sldId id="436"/>
            <p14:sldId id="399"/>
            <p14:sldId id="402"/>
            <p14:sldId id="404"/>
            <p14:sldId id="379"/>
            <p14:sldId id="359"/>
            <p14:sldId id="355"/>
            <p14:sldId id="345"/>
            <p14:sldId id="353"/>
            <p14:sldId id="352"/>
            <p14:sldId id="348"/>
            <p14:sldId id="34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82" autoAdjust="0"/>
    <p:restoredTop sz="92960" autoAdjust="0"/>
  </p:normalViewPr>
  <p:slideViewPr>
    <p:cSldViewPr>
      <p:cViewPr>
        <p:scale>
          <a:sx n="75" d="100"/>
          <a:sy n="75" d="100"/>
        </p:scale>
        <p:origin x="1548" y="804"/>
      </p:cViewPr>
      <p:guideLst>
        <p:guide orient="horz" pos="2185"/>
        <p:guide pos="2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3798" y="-72"/>
      </p:cViewPr>
      <p:guideLst>
        <p:guide orient="horz" pos="2914"/>
        <p:guide pos="213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407D2-09A1-4490-9AAF-6EECF26A49DE}" type="slidenum">
              <a:rPr lang="en-CA" smtClean="0"/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CA"/>
              <a:t>If you are familiar with Node.JS, this will not be new. This is how Node does everything.</a:t>
            </a:r>
            <a:endParaRPr lang="x-none" alt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CA"/>
              <a:t>We are all going to hell in a bread basket.</a:t>
            </a:r>
            <a:endParaRPr lang="x-none" alt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CA"/>
              <a:t>We are all going to hell in a bread basket.</a:t>
            </a:r>
            <a:endParaRPr lang="x-none" alt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CA" altLang="en-US"/>
              <a:t>All happy families are alike; each unhappy family is unhappy in its own way. </a:t>
            </a:r>
            <a:r>
              <a:rPr lang="x-none" altLang="en-CA"/>
              <a:t>-&gt; "In what way is the great big family of proteins unhappy in each person, and what can we do make them happy?"</a:t>
            </a:r>
            <a:endParaRPr lang="x-none" alt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CA" altLang="en-US"/>
              <a:t>All happy families are alike; each unhappy family is unhappy in its own way. </a:t>
            </a:r>
            <a:r>
              <a:rPr lang="x-none" altLang="en-CA"/>
              <a:t>-&gt; "In what way is the great big family of proteins unhappy in each person, and what can we do make them happy?"</a:t>
            </a:r>
            <a:endParaRPr lang="x-none" alt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CA"/>
              <a:t>Pfam domain definitions from SIMAP.</a:t>
            </a:r>
            <a:endParaRPr lang="x-none" alt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x-none" altLang="en-CA"/>
              <a:t>If you are familiar with Node.JS, this will not be new. This is how Node does everything.</a:t>
            </a:r>
            <a:endParaRPr lang="x-none" alt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6E02125A-DD46-430F-8D5F-012DE352751C}" type="slidenum">
              <a:rPr lang="en-CA" smtClean="0"/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9945"/>
            <a:ext cx="3008630" cy="72517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817245"/>
            <a:ext cx="5111750" cy="57810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97355"/>
            <a:ext cx="3008630" cy="49015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 userDrawn="1"/>
        </p:nvSpPr>
        <p:spPr>
          <a:xfrm>
            <a:off x="251520" y="116632"/>
            <a:ext cx="878497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23528" y="692696"/>
            <a:ext cx="8352928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AutoNum type="arabicPeriod"/>
              <a:defRPr sz="2400"/>
            </a:lvl1pPr>
            <a:lvl2pPr indent="457200" rtl="0">
              <a:spcBef>
                <a:spcPts val="0"/>
              </a:spcBef>
              <a:buAutoNum type="alphaLcPeriod"/>
              <a:defRPr/>
            </a:lvl2pPr>
            <a:lvl3pPr indent="914400" rtl="0">
              <a:spcBef>
                <a:spcPts val="0"/>
              </a:spcBef>
              <a:buAutoNum type="romanLcPeriod"/>
              <a:defRPr/>
            </a:lvl3pPr>
            <a:lvl4pPr indent="1371600" rtl="0">
              <a:spcBef>
                <a:spcPts val="0"/>
              </a:spcBef>
              <a:buAutoNum type="arabicPeriod"/>
              <a:defRPr/>
            </a:lvl4pPr>
            <a:lvl5pPr rtl="0">
              <a:spcBef>
                <a:spcPts val="0"/>
              </a:spcBef>
              <a:buAutoNum type="alphaLcPeriod"/>
              <a:defRPr/>
            </a:lvl5pPr>
            <a:lvl6pPr rtl="0">
              <a:spcBef>
                <a:spcPts val="0"/>
              </a:spcBef>
              <a:buAutoNum type="romanLcPeriod"/>
              <a:defRPr/>
            </a:lvl6pPr>
            <a:lvl7pPr rtl="0">
              <a:spcBef>
                <a:spcPts val="0"/>
              </a:spcBef>
              <a:buAutoNum type="arabicPeriod"/>
              <a:defRPr/>
            </a:lvl7pPr>
            <a:lvl8pPr rtl="0">
              <a:spcBef>
                <a:spcPts val="0"/>
              </a:spcBef>
              <a:buAutoNum type="alphaLcPeriod"/>
              <a:defRPr/>
            </a:lvl8pPr>
            <a:lvl9pPr rtl="0">
              <a:spcBef>
                <a:spcPts val="0"/>
              </a:spcBef>
              <a:buAutoNum type="romanLcPeriod"/>
              <a:defRPr/>
            </a:lvl9pPr>
          </a:lstStyle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784976" cy="562074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88632"/>
          </a:xfrm>
        </p:spPr>
        <p:txBody>
          <a:bodyPr/>
          <a:lstStyle>
            <a:lvl1pPr>
              <a:lnSpc>
                <a:spcPct val="80000"/>
              </a:lnSpc>
              <a:spcBef>
                <a:spcPts val="530"/>
              </a:spcBef>
              <a:defRPr/>
            </a:lvl1pPr>
            <a:lvl2pPr>
              <a:lnSpc>
                <a:spcPct val="80000"/>
              </a:lnSpc>
              <a:spcBef>
                <a:spcPts val="530"/>
              </a:spcBef>
              <a:defRPr/>
            </a:lvl2pPr>
            <a:lvl3pPr>
              <a:lnSpc>
                <a:spcPct val="80000"/>
              </a:lnSpc>
              <a:spcBef>
                <a:spcPts val="530"/>
              </a:spcBef>
              <a:defRPr/>
            </a:lvl3pPr>
            <a:lvl4pPr>
              <a:lnSpc>
                <a:spcPct val="80000"/>
              </a:lnSpc>
              <a:spcBef>
                <a:spcPts val="530"/>
              </a:spcBef>
              <a:defRPr/>
            </a:lvl4pPr>
            <a:lvl5pPr>
              <a:lnSpc>
                <a:spcPct val="80000"/>
              </a:lnSpc>
              <a:spcBef>
                <a:spcPts val="53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23528" y="692696"/>
            <a:ext cx="8352928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sm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784976" cy="562074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88632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spcBef>
                <a:spcPts val="530"/>
              </a:spcBef>
              <a:buFont typeface="Arial" panose="02080604020202020204" charset="0"/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0"/>
            <a:r>
              <a:rPr lang="en-US" dirty="0" smtClean="0"/>
              <a:t>Second level</a:t>
            </a:r>
            <a:endParaRPr lang="en-US" dirty="0" smtClean="0"/>
          </a:p>
          <a:p>
            <a:pPr lvl="0"/>
            <a:r>
              <a:rPr lang="en-US" dirty="0" smtClean="0"/>
              <a:t>Third level</a:t>
            </a:r>
            <a:endParaRPr lang="en-US" dirty="0" smtClean="0"/>
          </a:p>
          <a:p>
            <a:pPr lvl="0"/>
            <a:r>
              <a:rPr lang="en-US" dirty="0" smtClean="0"/>
              <a:t>Fourth level</a:t>
            </a:r>
            <a:endParaRPr lang="en-US" dirty="0" smtClean="0"/>
          </a:p>
          <a:p>
            <a:pPr lvl="0"/>
            <a:r>
              <a:rPr lang="en-US" dirty="0" smtClean="0"/>
              <a:t>Fifth level</a:t>
            </a:r>
            <a:endParaRPr lang="en-CA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23528" y="692696"/>
            <a:ext cx="8352928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ne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784976" cy="562074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23528" y="692696"/>
            <a:ext cx="8352928" cy="0"/>
          </a:xfrm>
          <a:prstGeom prst="line">
            <a:avLst/>
          </a:prstGeom>
          <a:ln w="63500">
            <a:gradFill flip="none"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u="none" strike="noStrike" kern="1200" cap="none" spc="0" normalizeH="0">
                <a:solidFill>
                  <a:schemeClr val="tx1"/>
                </a:solidFill>
                <a:uFillTx/>
              </a:defRPr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24744"/>
            <a:ext cx="4038600" cy="54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038600" cy="54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44824"/>
            <a:ext cx="4040188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44824"/>
            <a:ext cx="4041775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02630"/>
            <a:ext cx="843528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1.png"/><Relationship Id="rId3" Type="http://schemas.openxmlformats.org/officeDocument/2006/relationships/hyperlink" Target="http://www.kimlab.org/" TargetMode="Externa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850" y="1701165"/>
            <a:ext cx="8496935" cy="2077085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 smtClean="0"/>
              <a:t>Predicting the thermodynamic effect of mutations on a genome-wide scale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42790"/>
            <a:ext cx="6400800" cy="1096010"/>
          </a:xfrm>
        </p:spPr>
        <p:txBody>
          <a:bodyPr/>
          <a:lstStyle/>
          <a:p>
            <a:r>
              <a:rPr lang="en-CA" dirty="0" smtClean="0"/>
              <a:t>Alexey </a:t>
            </a:r>
            <a:r>
              <a:rPr lang="en-CA" dirty="0" err="1" smtClean="0"/>
              <a:t>Strokach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Introduction</a:t>
            </a:r>
            <a:r>
              <a:rPr lang="x-none" altLang="en-CA" b="0" dirty="0" smtClean="0"/>
              <a:t> - Goals</a:t>
            </a:r>
            <a:endParaRPr lang="x-none" altLang="en-CA" b="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67360" y="980440"/>
            <a:ext cx="8348345" cy="47879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80604020202020204" charset="0"/>
              <a:buNone/>
            </a:pPr>
            <a:r>
              <a:rPr lang="x-none" altLang="en-CA" sz="2800" dirty="0" smtClean="0"/>
              <a:t>Goals</a:t>
            </a:r>
            <a:endParaRPr lang="x-none" altLang="en-CA" sz="2800" dirty="0" smtClean="0"/>
          </a:p>
          <a:p>
            <a:pPr marL="571500" indent="-571500">
              <a:buFont typeface="Arial" panose="02080604020202020204" charset="0"/>
              <a:buChar char="•"/>
            </a:pPr>
            <a:r>
              <a:rPr lang="x-none" altLang="en-CA" sz="2800" dirty="0" smtClean="0"/>
              <a:t>Extend ELASPIC to work on a genome-wide scale</a:t>
            </a:r>
            <a:endParaRPr lang="x-none" altLang="en-CA" sz="2800" dirty="0" smtClean="0"/>
          </a:p>
          <a:p>
            <a:pPr marL="1028700" lvl="1" indent="-571500">
              <a:buFont typeface="Arial" panose="02080604020202020204" charset="0"/>
              <a:buChar char="•"/>
            </a:pPr>
            <a:r>
              <a:rPr lang="x-none" altLang="en-CA" sz="2800" dirty="0" smtClean="0"/>
              <a:t>Profs for domain definitions</a:t>
            </a:r>
            <a:endParaRPr lang="x-none" altLang="en-CA" sz="2800" dirty="0" smtClean="0"/>
          </a:p>
          <a:p>
            <a:pPr marL="1028700" lvl="1" indent="-571500">
              <a:buFont typeface="Arial" panose="02080604020202020204" charset="0"/>
              <a:buChar char="•"/>
            </a:pPr>
            <a:r>
              <a:rPr lang="x-none" altLang="en-CA" sz="2800" dirty="0" smtClean="0"/>
              <a:t>Use programs that work for </a:t>
            </a:r>
            <a:r>
              <a:rPr lang="x-none" altLang="en-CA" sz="2800" i="1" dirty="0" smtClean="0"/>
              <a:t>most</a:t>
            </a:r>
            <a:r>
              <a:rPr lang="x-none" altLang="en-CA" sz="2800" dirty="0" smtClean="0"/>
              <a:t> sequences / structures</a:t>
            </a:r>
            <a:endParaRPr lang="x-none" altLang="en-CA" sz="2800" dirty="0" smtClean="0"/>
          </a:p>
          <a:p>
            <a:pPr marL="571500" indent="-571500">
              <a:buFont typeface="Arial" panose="02080604020202020204" charset="0"/>
              <a:buChar char="•"/>
            </a:pPr>
            <a:r>
              <a:rPr lang="x-none" altLang="en-CA" sz="2800" dirty="0" smtClean="0"/>
              <a:t>Implement ELASPIC as a back-end to a webserver</a:t>
            </a:r>
            <a:endParaRPr lang="x-none" altLang="en-CA" sz="2800" dirty="0" smtClean="0"/>
          </a:p>
          <a:p>
            <a:pPr marL="571500" indent="-571500">
              <a:buFont typeface="Arial" panose="02080604020202020204" charset="0"/>
              <a:buChar char="•"/>
            </a:pPr>
            <a:r>
              <a:rPr lang="x-none" altLang="en-CA" sz="2800" dirty="0" smtClean="0"/>
              <a:t>Demonstrate the usefullness of ELASPIC in providing meaningful and actionable information about mutations.</a:t>
            </a:r>
            <a:endParaRPr lang="x-none" altLang="en-CA" sz="2800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CA" dirty="0" smtClean="0"/>
              <a:t>Implementation</a:t>
            </a:r>
            <a:endParaRPr lang="x-none" altLang="en-CA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endParaRPr lang="x-none" altLang="en-CA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x-none" altLang="en-CA"/>
              <a:t>Domain definitions</a:t>
            </a:r>
            <a:endParaRPr lang="x-none" altLang="en-CA"/>
          </a:p>
          <a:p>
            <a:pPr lvl="1" fontAlgn="auto">
              <a:spcBef>
                <a:spcPts val="1200"/>
              </a:spcBef>
              <a:spcAft>
                <a:spcPts val="1200"/>
              </a:spcAft>
            </a:pPr>
            <a:r>
              <a:rPr lang="x-none" altLang="en-CA"/>
              <a:t>Profs (</a:t>
            </a:r>
            <a:r>
              <a:rPr lang="x-none" altLang="en-CA" i="1"/>
              <a:t>Andres Felipe Giraldo-Forero</a:t>
            </a:r>
            <a:r>
              <a:rPr lang="x-none" altLang="en-CA"/>
              <a:t>)</a:t>
            </a:r>
            <a:endParaRPr lang="x-none" altLang="en-CA"/>
          </a:p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x-none" altLang="en-CA">
                <a:sym typeface="+mn-ea"/>
              </a:rPr>
              <a:t>Domain-domain interactions</a:t>
            </a:r>
            <a:endParaRPr lang="x-none" altLang="en-CA"/>
          </a:p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x-none" altLang="en-CA"/>
              <a:t>Database backend</a:t>
            </a:r>
            <a:endParaRPr lang="x-none" altLang="en-CA"/>
          </a:p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x-none" altLang="en-CA"/>
              <a:t>ELASPIC pipeline + CLI interface</a:t>
            </a:r>
            <a:endParaRPr lang="x-none" altLang="en-CA"/>
          </a:p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x-none" altLang="en-CA"/>
              <a:t>Precalculate Provean, homology models, and many mutations</a:t>
            </a:r>
            <a:endParaRPr lang="x-none" altLang="en-CA"/>
          </a:p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x-none" altLang="en-CA"/>
              <a:t>Webservice for submitting and monitoring jobs</a:t>
            </a:r>
            <a:endParaRPr lang="x-none" altLang="en-CA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>
                <a:sym typeface="+mn-ea"/>
              </a:rPr>
              <a:t>Implementation</a:t>
            </a:r>
            <a:r>
              <a:rPr lang="x-none" altLang="en-CA" b="0" dirty="0" smtClean="0">
                <a:sym typeface="+mn-ea"/>
              </a:rPr>
              <a:t> - Domain definitions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>
                <a:sym typeface="+mn-ea"/>
              </a:rPr>
              <a:t>Implementation</a:t>
            </a:r>
            <a:r>
              <a:rPr lang="x-none" altLang="en-CA" b="0" dirty="0" smtClean="0">
                <a:sym typeface="+mn-ea"/>
              </a:rPr>
              <a:t> - Domain definitions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82862" y="6453336"/>
            <a:ext cx="2904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/>
              <a:t>Andres Felipe </a:t>
            </a:r>
            <a:r>
              <a:rPr lang="en-CA" b="1" dirty="0" err="1"/>
              <a:t>Giraldo</a:t>
            </a:r>
            <a:r>
              <a:rPr lang="en-CA" b="1" dirty="0"/>
              <a:t> </a:t>
            </a:r>
            <a:r>
              <a:rPr lang="en-CA" b="1" dirty="0" err="1"/>
              <a:t>Forero</a:t>
            </a:r>
            <a:endParaRPr lang="en-CA" b="1" dirty="0"/>
          </a:p>
        </p:txBody>
      </p:sp>
      <p:pic>
        <p:nvPicPr>
          <p:cNvPr id="5" name="Picture 4" descr="scheme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5" b="11557"/>
          <a:stretch>
            <a:fillRect/>
          </a:stretch>
        </p:blipFill>
        <p:spPr bwMode="auto">
          <a:xfrm>
            <a:off x="567732" y="908720"/>
            <a:ext cx="7921220" cy="17856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899592" y="2256010"/>
            <a:ext cx="406841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CA" sz="1200" b="1" dirty="0" smtClean="0">
                <a:effectLst/>
                <a:latin typeface="Calibri" charset="0"/>
                <a:ea typeface="Times New Roman"/>
                <a:cs typeface="Times New Roman"/>
              </a:rPr>
              <a:t>(1</a:t>
            </a:r>
            <a:r>
              <a:rPr lang="en-CA" sz="12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75856" y="1988840"/>
            <a:ext cx="427756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CA" sz="1200" b="1" dirty="0">
                <a:latin typeface="Calibri" charset="0"/>
                <a:ea typeface="Times New Roman"/>
                <a:cs typeface="Times New Roman"/>
              </a:rPr>
              <a:t>(</a:t>
            </a:r>
            <a:r>
              <a:rPr lang="en-CA" sz="1200" b="1" dirty="0" smtClean="0">
                <a:effectLst/>
                <a:latin typeface="Calibri" charset="0"/>
                <a:ea typeface="Times New Roman"/>
                <a:cs typeface="Times New Roman"/>
              </a:rPr>
              <a:t>3</a:t>
            </a:r>
            <a:r>
              <a:rPr lang="en-CA" sz="12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268683" y="2616050"/>
            <a:ext cx="427447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CA" sz="1400" b="1" dirty="0" smtClean="0">
                <a:effectLst/>
                <a:latin typeface="Calibri" charset="0"/>
                <a:ea typeface="Times New Roman"/>
                <a:cs typeface="Times New Roman"/>
              </a:rPr>
              <a:t>(4</a:t>
            </a:r>
            <a:r>
              <a:rPr lang="en-CA" sz="14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sz="2000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292080" y="2616050"/>
            <a:ext cx="432048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CA" sz="1400" b="1" dirty="0" smtClean="0">
                <a:effectLst/>
                <a:latin typeface="Calibri" charset="0"/>
                <a:ea typeface="Times New Roman"/>
                <a:cs typeface="Times New Roman"/>
              </a:rPr>
              <a:t>(5</a:t>
            </a:r>
            <a:r>
              <a:rPr lang="en-CA" sz="14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sz="2000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596336" y="2616050"/>
            <a:ext cx="432048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CA" sz="1400" b="1" dirty="0" smtClean="0">
                <a:effectLst/>
                <a:latin typeface="Calibri" charset="0"/>
                <a:ea typeface="Times New Roman"/>
                <a:cs typeface="Times New Roman"/>
              </a:rPr>
              <a:t>(6</a:t>
            </a:r>
            <a:r>
              <a:rPr lang="en-CA" sz="14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sz="2000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2104720" y="2256010"/>
            <a:ext cx="360000" cy="3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CA" sz="1200" b="1" dirty="0" smtClean="0">
                <a:effectLst/>
                <a:latin typeface="Calibri" charset="0"/>
                <a:ea typeface="Times New Roman"/>
                <a:cs typeface="Times New Roman"/>
              </a:rPr>
              <a:t>(2</a:t>
            </a:r>
            <a:r>
              <a:rPr lang="en-CA" sz="12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dirty="0">
              <a:effectLst/>
              <a:latin typeface="Calibri" charset="0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>
                <a:sym typeface="+mn-ea"/>
              </a:rPr>
              <a:t>Implementation</a:t>
            </a:r>
            <a:r>
              <a:rPr lang="x-none" altLang="en-CA" b="0" dirty="0" smtClean="0">
                <a:sym typeface="+mn-ea"/>
              </a:rPr>
              <a:t> - Domain definitions</a:t>
            </a:r>
          </a:p>
        </p:txBody>
      </p:sp>
      <p:pic>
        <p:nvPicPr>
          <p:cNvPr id="5" name="Picture 4" descr="scheme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5" b="11557"/>
          <a:stretch>
            <a:fillRect/>
          </a:stretch>
        </p:blipFill>
        <p:spPr bwMode="auto">
          <a:xfrm>
            <a:off x="567732" y="908720"/>
            <a:ext cx="7921220" cy="17856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899592" y="2256010"/>
            <a:ext cx="406841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CA" sz="1200" b="1" dirty="0" smtClean="0">
                <a:effectLst/>
                <a:latin typeface="Calibri" charset="0"/>
                <a:ea typeface="Times New Roman"/>
                <a:cs typeface="Times New Roman"/>
              </a:rPr>
              <a:t>(1</a:t>
            </a:r>
            <a:r>
              <a:rPr lang="en-CA" sz="12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75856" y="1988840"/>
            <a:ext cx="427756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CA" sz="1200" b="1" dirty="0">
                <a:latin typeface="Calibri" charset="0"/>
                <a:ea typeface="Times New Roman"/>
                <a:cs typeface="Times New Roman"/>
              </a:rPr>
              <a:t>(</a:t>
            </a:r>
            <a:r>
              <a:rPr lang="en-CA" sz="1200" b="1" dirty="0" smtClean="0">
                <a:effectLst/>
                <a:latin typeface="Calibri" charset="0"/>
                <a:ea typeface="Times New Roman"/>
                <a:cs typeface="Times New Roman"/>
              </a:rPr>
              <a:t>3</a:t>
            </a:r>
            <a:r>
              <a:rPr lang="en-CA" sz="12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268683" y="2616050"/>
            <a:ext cx="427447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CA" sz="1400" b="1" dirty="0" smtClean="0">
                <a:effectLst/>
                <a:latin typeface="Calibri" charset="0"/>
                <a:ea typeface="Times New Roman"/>
                <a:cs typeface="Times New Roman"/>
              </a:rPr>
              <a:t>(4</a:t>
            </a:r>
            <a:r>
              <a:rPr lang="en-CA" sz="14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sz="2000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292080" y="2616050"/>
            <a:ext cx="432048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CA" sz="1400" b="1" dirty="0" smtClean="0">
                <a:effectLst/>
                <a:latin typeface="Calibri" charset="0"/>
                <a:ea typeface="Times New Roman"/>
                <a:cs typeface="Times New Roman"/>
              </a:rPr>
              <a:t>(5</a:t>
            </a:r>
            <a:r>
              <a:rPr lang="en-CA" sz="14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sz="2000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596336" y="2616050"/>
            <a:ext cx="432048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CA" sz="1400" b="1" dirty="0" smtClean="0">
                <a:effectLst/>
                <a:latin typeface="Calibri" charset="0"/>
                <a:ea typeface="Times New Roman"/>
                <a:cs typeface="Times New Roman"/>
              </a:rPr>
              <a:t>(6</a:t>
            </a:r>
            <a:r>
              <a:rPr lang="en-CA" sz="14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sz="2000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7504" y="3645277"/>
            <a:ext cx="1486691" cy="1605116"/>
            <a:chOff x="421013" y="1268760"/>
            <a:chExt cx="1486691" cy="1605116"/>
          </a:xfrm>
        </p:grpSpPr>
        <p:grpSp>
          <p:nvGrpSpPr>
            <p:cNvPr id="60" name="Group 59"/>
            <p:cNvGrpSpPr/>
            <p:nvPr/>
          </p:nvGrpSpPr>
          <p:grpSpPr>
            <a:xfrm>
              <a:off x="421013" y="1700808"/>
              <a:ext cx="1486691" cy="1173068"/>
              <a:chOff x="276997" y="1811484"/>
              <a:chExt cx="1486691" cy="1173068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276997" y="2461332"/>
                <a:ext cx="640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dirty="0" smtClean="0"/>
                  <a:t>…</a:t>
                </a:r>
                <a:endParaRPr lang="en-CA" sz="2800" dirty="0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382760" y="2664000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82761" y="1863270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382761" y="2025732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82761" y="2188194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382761" y="2350656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82761" y="2513118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Rectangle 68"/>
              <p:cNvSpPr/>
              <p:nvPr/>
            </p:nvSpPr>
            <p:spPr>
              <a:xfrm>
                <a:off x="870147" y="1811484"/>
                <a:ext cx="406155" cy="1035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79354" y="2136408"/>
                <a:ext cx="362711" cy="10357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28686" y="2461332"/>
                <a:ext cx="51575" cy="10357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00666" y="2461332"/>
                <a:ext cx="51575" cy="10357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71976" y="2461332"/>
                <a:ext cx="51575" cy="10357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746798" y="2461332"/>
                <a:ext cx="51575" cy="10357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818572" y="2461332"/>
                <a:ext cx="51575" cy="10357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891601" y="2461332"/>
                <a:ext cx="51575" cy="10357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76302" y="2461332"/>
                <a:ext cx="324924" cy="10357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545223" y="2136408"/>
                <a:ext cx="109229" cy="10357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75556" y="1973946"/>
                <a:ext cx="406155" cy="1035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909124" y="1268760"/>
              <a:ext cx="611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600" u="sng" dirty="0" err="1" smtClean="0"/>
                <a:t>Pfam</a:t>
              </a:r>
              <a:endParaRPr lang="en-CA" sz="1600" u="sng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081179" y="3645277"/>
            <a:ext cx="1830309" cy="1584176"/>
            <a:chOff x="2225195" y="1268760"/>
            <a:chExt cx="1830309" cy="1584176"/>
          </a:xfrm>
        </p:grpSpPr>
        <p:grpSp>
          <p:nvGrpSpPr>
            <p:cNvPr id="46" name="Group 45"/>
            <p:cNvGrpSpPr/>
            <p:nvPr/>
          </p:nvGrpSpPr>
          <p:grpSpPr>
            <a:xfrm>
              <a:off x="2339752" y="1679868"/>
              <a:ext cx="1486691" cy="1173068"/>
              <a:chOff x="2627784" y="1772816"/>
              <a:chExt cx="1486691" cy="1173068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2627784" y="2422664"/>
                <a:ext cx="640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dirty="0" smtClean="0"/>
                  <a:t>…</a:t>
                </a:r>
                <a:endParaRPr lang="en-CA" sz="2800" dirty="0"/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>
                <a:off x="2733547" y="2625332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2733548" y="1824602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733548" y="1987064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733548" y="2149526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733548" y="2311988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733548" y="2474450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5" name="Rectangle 54"/>
              <p:cNvSpPr/>
              <p:nvPr/>
            </p:nvSpPr>
            <p:spPr>
              <a:xfrm>
                <a:off x="3220934" y="1772816"/>
                <a:ext cx="406155" cy="1035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2896011" y="2097740"/>
                <a:ext cx="496842" cy="103572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879473" y="2422664"/>
                <a:ext cx="414490" cy="10357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3627089" y="2422664"/>
                <a:ext cx="324924" cy="103572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3426343" y="1935278"/>
                <a:ext cx="406155" cy="103572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2225195" y="1268760"/>
              <a:ext cx="18303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600" u="sng" dirty="0" smtClean="0"/>
                <a:t>Pfam supradomains</a:t>
              </a:r>
              <a:endParaRPr lang="en-CA" sz="1600" u="sng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282644" y="3645277"/>
            <a:ext cx="1486691" cy="1584176"/>
            <a:chOff x="7261773" y="1268760"/>
            <a:chExt cx="1486691" cy="1584176"/>
          </a:xfrm>
        </p:grpSpPr>
        <p:grpSp>
          <p:nvGrpSpPr>
            <p:cNvPr id="37" name="Group 36"/>
            <p:cNvGrpSpPr/>
            <p:nvPr/>
          </p:nvGrpSpPr>
          <p:grpSpPr>
            <a:xfrm>
              <a:off x="7261773" y="1679868"/>
              <a:ext cx="1486691" cy="1173068"/>
              <a:chOff x="7261773" y="1679868"/>
              <a:chExt cx="1486691" cy="1173068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7261773" y="2329716"/>
                <a:ext cx="640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dirty="0" smtClean="0"/>
                  <a:t>…</a:t>
                </a:r>
                <a:endParaRPr lang="en-CA" sz="2800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7367537" y="1731654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7367537" y="2056578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367537" y="2381502"/>
                <a:ext cx="138092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Rectangle 42"/>
              <p:cNvSpPr/>
              <p:nvPr/>
            </p:nvSpPr>
            <p:spPr>
              <a:xfrm>
                <a:off x="7854923" y="1679868"/>
                <a:ext cx="406155" cy="10357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530000" y="2004792"/>
                <a:ext cx="496842" cy="103572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513462" y="2329716"/>
                <a:ext cx="414490" cy="103572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7826376" y="1268760"/>
              <a:ext cx="6082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1600" dirty="0" smtClean="0"/>
                <a:t>Profs</a:t>
              </a:r>
              <a:endParaRPr lang="en-CA" sz="1600" dirty="0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141260" y="5282297"/>
            <a:ext cx="14784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/>
              <a:t>64+ million Pfam domains</a:t>
            </a:r>
            <a:endParaRPr lang="en-CA" sz="1400" dirty="0"/>
          </a:p>
        </p:txBody>
      </p:sp>
      <p:sp>
        <p:nvSpPr>
          <p:cNvPr id="81" name="Rectangle 80"/>
          <p:cNvSpPr/>
          <p:nvPr/>
        </p:nvSpPr>
        <p:spPr>
          <a:xfrm>
            <a:off x="2219000" y="5282297"/>
            <a:ext cx="15609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/>
              <a:t>57+ million Pfam </a:t>
            </a:r>
            <a:r>
              <a:rPr lang="en-CA" sz="1400" i="1" dirty="0" smtClean="0"/>
              <a:t>supradomains</a:t>
            </a:r>
            <a:endParaRPr lang="en-CA" sz="1400" dirty="0"/>
          </a:p>
        </p:txBody>
      </p:sp>
      <p:sp>
        <p:nvSpPr>
          <p:cNvPr id="82" name="Rectangle 81"/>
          <p:cNvSpPr/>
          <p:nvPr/>
        </p:nvSpPr>
        <p:spPr>
          <a:xfrm>
            <a:off x="7282644" y="5282297"/>
            <a:ext cx="16561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/>
              <a:t>42+ million (74%) Profs domains</a:t>
            </a:r>
            <a:endParaRPr lang="en-CA" sz="1400" dirty="0"/>
          </a:p>
        </p:txBody>
      </p:sp>
      <p:sp>
        <p:nvSpPr>
          <p:cNvPr id="83" name="Text Box 2"/>
          <p:cNvSpPr txBox="1">
            <a:spLocks noChangeArrowheads="1"/>
          </p:cNvSpPr>
          <p:nvPr/>
        </p:nvSpPr>
        <p:spPr bwMode="auto">
          <a:xfrm>
            <a:off x="2104720" y="2256010"/>
            <a:ext cx="360000" cy="3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CA" sz="1200" b="1" dirty="0" smtClean="0">
                <a:effectLst/>
                <a:latin typeface="Calibri" charset="0"/>
                <a:ea typeface="Times New Roman"/>
                <a:cs typeface="Times New Roman"/>
              </a:rPr>
              <a:t>(2</a:t>
            </a:r>
            <a:r>
              <a:rPr lang="en-CA" sz="12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484481" y="2342323"/>
            <a:ext cx="673682" cy="573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5" name="Group 84"/>
          <p:cNvGrpSpPr/>
          <p:nvPr/>
        </p:nvGrpSpPr>
        <p:grpSpPr>
          <a:xfrm>
            <a:off x="4298352" y="3722418"/>
            <a:ext cx="2509606" cy="1599240"/>
            <a:chOff x="3331912" y="3629960"/>
            <a:chExt cx="2509606" cy="1599240"/>
          </a:xfrm>
        </p:grpSpPr>
        <p:grpSp>
          <p:nvGrpSpPr>
            <p:cNvPr id="86" name="Group 85"/>
            <p:cNvGrpSpPr/>
            <p:nvPr/>
          </p:nvGrpSpPr>
          <p:grpSpPr>
            <a:xfrm>
              <a:off x="3331912" y="3629960"/>
              <a:ext cx="2509606" cy="1599240"/>
              <a:chOff x="4362920" y="1196752"/>
              <a:chExt cx="2509606" cy="1599240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362920" y="1196752"/>
                <a:ext cx="2448272" cy="159924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427984" y="1201885"/>
                <a:ext cx="2444542" cy="57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400" b="1" dirty="0" smtClean="0"/>
                  <a:t>Final</a:t>
                </a:r>
                <a:r>
                  <a:rPr lang="en-CA" sz="1400" dirty="0" smtClean="0"/>
                  <a:t> Profs BLAST libraries</a:t>
                </a:r>
                <a:endParaRPr lang="en-CA" sz="1400" dirty="0" smtClean="0"/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4716019" y="1628800"/>
                <a:ext cx="1800197" cy="864096"/>
                <a:chOff x="4716019" y="1700808"/>
                <a:chExt cx="1800197" cy="864096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4716019" y="1700808"/>
                  <a:ext cx="792085" cy="400110"/>
                  <a:chOff x="4499992" y="1700808"/>
                  <a:chExt cx="792085" cy="400110"/>
                </a:xfrm>
              </p:grpSpPr>
              <p:sp>
                <p:nvSpPr>
                  <p:cNvPr id="101" name="Flowchart: Magnetic Disk 100"/>
                  <p:cNvSpPr/>
                  <p:nvPr/>
                </p:nvSpPr>
                <p:spPr>
                  <a:xfrm>
                    <a:off x="5074196" y="1790187"/>
                    <a:ext cx="217881" cy="221352"/>
                  </a:xfrm>
                  <a:prstGeom prst="flowChartMagneticDisk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4499992" y="1700808"/>
                    <a:ext cx="6098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1000" dirty="0" smtClean="0"/>
                      <a:t>Profs Clan A</a:t>
                    </a:r>
                    <a:endParaRPr lang="en-CA" sz="1000" dirty="0"/>
                  </a:p>
                </p:txBody>
              </p:sp>
            </p:grpSp>
            <p:grpSp>
              <p:nvGrpSpPr>
                <p:cNvPr id="92" name="Group 91"/>
                <p:cNvGrpSpPr/>
                <p:nvPr/>
              </p:nvGrpSpPr>
              <p:grpSpPr>
                <a:xfrm>
                  <a:off x="4716019" y="2164794"/>
                  <a:ext cx="792085" cy="400110"/>
                  <a:chOff x="4499992" y="1700808"/>
                  <a:chExt cx="792085" cy="400110"/>
                </a:xfrm>
              </p:grpSpPr>
              <p:sp>
                <p:nvSpPr>
                  <p:cNvPr id="99" name="Flowchart: Magnetic Disk 98"/>
                  <p:cNvSpPr/>
                  <p:nvPr/>
                </p:nvSpPr>
                <p:spPr>
                  <a:xfrm>
                    <a:off x="5074196" y="1790187"/>
                    <a:ext cx="217881" cy="221352"/>
                  </a:xfrm>
                  <a:prstGeom prst="flowChartMagneticDisk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4499992" y="1700808"/>
                    <a:ext cx="6098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1000" dirty="0" smtClean="0"/>
                      <a:t>Profs Clan B</a:t>
                    </a:r>
                    <a:endParaRPr lang="en-CA" sz="1000" dirty="0"/>
                  </a:p>
                </p:txBody>
              </p:sp>
            </p:grpSp>
            <p:grpSp>
              <p:nvGrpSpPr>
                <p:cNvPr id="93" name="Group 92"/>
                <p:cNvGrpSpPr/>
                <p:nvPr/>
              </p:nvGrpSpPr>
              <p:grpSpPr>
                <a:xfrm>
                  <a:off x="5724131" y="1700808"/>
                  <a:ext cx="792085" cy="400110"/>
                  <a:chOff x="4499992" y="1700808"/>
                  <a:chExt cx="792085" cy="400110"/>
                </a:xfrm>
              </p:grpSpPr>
              <p:sp>
                <p:nvSpPr>
                  <p:cNvPr id="97" name="Flowchart: Magnetic Disk 96"/>
                  <p:cNvSpPr/>
                  <p:nvPr/>
                </p:nvSpPr>
                <p:spPr>
                  <a:xfrm>
                    <a:off x="5074196" y="1790187"/>
                    <a:ext cx="217881" cy="221352"/>
                  </a:xfrm>
                  <a:prstGeom prst="flowChartMagneticDisk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4499992" y="1700808"/>
                    <a:ext cx="6098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1000" dirty="0" smtClean="0"/>
                      <a:t>Profs Clan C</a:t>
                    </a:r>
                    <a:endParaRPr lang="en-CA" sz="1000" dirty="0"/>
                  </a:p>
                </p:txBody>
              </p:sp>
            </p:grpSp>
            <p:grpSp>
              <p:nvGrpSpPr>
                <p:cNvPr id="94" name="Group 93"/>
                <p:cNvGrpSpPr/>
                <p:nvPr/>
              </p:nvGrpSpPr>
              <p:grpSpPr>
                <a:xfrm>
                  <a:off x="5724131" y="2164794"/>
                  <a:ext cx="792085" cy="400110"/>
                  <a:chOff x="4499992" y="1700808"/>
                  <a:chExt cx="792085" cy="400110"/>
                </a:xfrm>
              </p:grpSpPr>
              <p:sp>
                <p:nvSpPr>
                  <p:cNvPr id="95" name="Flowchart: Magnetic Disk 94"/>
                  <p:cNvSpPr/>
                  <p:nvPr/>
                </p:nvSpPr>
                <p:spPr>
                  <a:xfrm>
                    <a:off x="5074196" y="1790187"/>
                    <a:ext cx="217881" cy="221352"/>
                  </a:xfrm>
                  <a:prstGeom prst="flowChartMagneticDisk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499992" y="1700808"/>
                    <a:ext cx="6098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1000" dirty="0" smtClean="0"/>
                      <a:t>Profs Clan D</a:t>
                    </a:r>
                    <a:endParaRPr lang="en-CA" sz="1000" dirty="0"/>
                  </a:p>
                </p:txBody>
              </p:sp>
            </p:grpSp>
          </p:grpSp>
        </p:grpSp>
        <p:sp>
          <p:nvSpPr>
            <p:cNvPr id="87" name="TextBox 86"/>
            <p:cNvSpPr txBox="1"/>
            <p:nvPr/>
          </p:nvSpPr>
          <p:spPr>
            <a:xfrm>
              <a:off x="3829024" y="4720041"/>
              <a:ext cx="640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/>
                <a:t>…</a:t>
              </a:r>
              <a:endParaRPr lang="en-CA" sz="2400" dirty="0"/>
            </a:p>
          </p:txBody>
        </p:sp>
      </p:grpSp>
      <p:sp>
        <p:nvSpPr>
          <p:cNvPr id="103" name="Right Arrow 102"/>
          <p:cNvSpPr/>
          <p:nvPr/>
        </p:nvSpPr>
        <p:spPr>
          <a:xfrm>
            <a:off x="1763688" y="4365357"/>
            <a:ext cx="363750" cy="24382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4" name="Right Arrow 103"/>
          <p:cNvSpPr/>
          <p:nvPr/>
        </p:nvSpPr>
        <p:spPr>
          <a:xfrm>
            <a:off x="3779912" y="4322473"/>
            <a:ext cx="363750" cy="24382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5" name="Right Arrow 104"/>
          <p:cNvSpPr/>
          <p:nvPr/>
        </p:nvSpPr>
        <p:spPr>
          <a:xfrm>
            <a:off x="6876256" y="4400125"/>
            <a:ext cx="363750" cy="24382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83968" y="5499504"/>
          <a:ext cx="24701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7" name="Equation" r:id="rId2" imgW="2489200" imgH="393700" progId="Equation.DSMT4">
                  <p:embed/>
                </p:oleObj>
              </mc:Choice>
              <mc:Fallback>
                <p:oleObj name="Equation" r:id="rId2" imgW="24892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3968" y="5499504"/>
                        <a:ext cx="247015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>
                <a:sym typeface="+mn-ea"/>
              </a:rPr>
              <a:t>Implementation</a:t>
            </a:r>
            <a:r>
              <a:rPr lang="x-none" altLang="en-CA" b="0" dirty="0" smtClean="0">
                <a:sym typeface="+mn-ea"/>
              </a:rPr>
              <a:t> - Domain interactions</a:t>
            </a:r>
            <a:endParaRPr lang="en-CA" dirty="0"/>
          </a:p>
        </p:txBody>
      </p:sp>
      <p:pic>
        <p:nvPicPr>
          <p:cNvPr id="5" name="Picture 4" descr="scheme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5" b="11557"/>
          <a:stretch>
            <a:fillRect/>
          </a:stretch>
        </p:blipFill>
        <p:spPr bwMode="auto">
          <a:xfrm>
            <a:off x="567732" y="908720"/>
            <a:ext cx="7921220" cy="178566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899592" y="2256010"/>
            <a:ext cx="406841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CA" sz="1200" b="1" dirty="0" smtClean="0">
                <a:effectLst/>
                <a:latin typeface="Calibri" charset="0"/>
                <a:ea typeface="Times New Roman"/>
                <a:cs typeface="Times New Roman"/>
              </a:rPr>
              <a:t>(1</a:t>
            </a:r>
            <a:r>
              <a:rPr lang="en-CA" sz="12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75856" y="1988840"/>
            <a:ext cx="427756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CA" sz="1200" b="1" dirty="0">
                <a:latin typeface="Calibri" charset="0"/>
                <a:ea typeface="Times New Roman"/>
                <a:cs typeface="Times New Roman"/>
              </a:rPr>
              <a:t>(</a:t>
            </a:r>
            <a:r>
              <a:rPr lang="en-CA" sz="1200" b="1" dirty="0" smtClean="0">
                <a:effectLst/>
                <a:latin typeface="Calibri" charset="0"/>
                <a:ea typeface="Times New Roman"/>
                <a:cs typeface="Times New Roman"/>
              </a:rPr>
              <a:t>3</a:t>
            </a:r>
            <a:r>
              <a:rPr lang="en-CA" sz="12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268683" y="2616050"/>
            <a:ext cx="427447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CA" sz="1400" b="1" dirty="0" smtClean="0">
                <a:effectLst/>
                <a:latin typeface="Calibri" charset="0"/>
                <a:ea typeface="Times New Roman"/>
                <a:cs typeface="Times New Roman"/>
              </a:rPr>
              <a:t>(4</a:t>
            </a:r>
            <a:r>
              <a:rPr lang="en-CA" sz="14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sz="2000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292080" y="2616050"/>
            <a:ext cx="432048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CA" sz="1400" b="1" dirty="0" smtClean="0">
                <a:effectLst/>
                <a:latin typeface="Calibri" charset="0"/>
                <a:ea typeface="Times New Roman"/>
                <a:cs typeface="Times New Roman"/>
              </a:rPr>
              <a:t>(5</a:t>
            </a:r>
            <a:r>
              <a:rPr lang="en-CA" sz="14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sz="2000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596336" y="2616050"/>
            <a:ext cx="432048" cy="30889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CA" sz="1400" b="1" dirty="0" smtClean="0">
                <a:effectLst/>
                <a:latin typeface="Calibri" charset="0"/>
                <a:ea typeface="Times New Roman"/>
                <a:cs typeface="Times New Roman"/>
              </a:rPr>
              <a:t>(6</a:t>
            </a:r>
            <a:r>
              <a:rPr lang="en-CA" sz="14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sz="2000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7504" y="3645024"/>
            <a:ext cx="1728192" cy="2232248"/>
            <a:chOff x="7350943" y="3573016"/>
            <a:chExt cx="1728192" cy="2232248"/>
          </a:xfrm>
        </p:grpSpPr>
        <p:grpSp>
          <p:nvGrpSpPr>
            <p:cNvPr id="19" name="Group 18"/>
            <p:cNvGrpSpPr/>
            <p:nvPr/>
          </p:nvGrpSpPr>
          <p:grpSpPr>
            <a:xfrm>
              <a:off x="7350943" y="3573016"/>
              <a:ext cx="1486691" cy="1584176"/>
              <a:chOff x="7261773" y="1268760"/>
              <a:chExt cx="1486691" cy="1584176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7261773" y="1679868"/>
                <a:ext cx="1486691" cy="1173068"/>
                <a:chOff x="7261773" y="1679868"/>
                <a:chExt cx="1486691" cy="1173068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7261773" y="2329716"/>
                  <a:ext cx="6403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800" dirty="0" smtClean="0"/>
                    <a:t>…</a:t>
                  </a:r>
                  <a:endParaRPr lang="en-CA" sz="2800" dirty="0"/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7367537" y="1731654"/>
                  <a:ext cx="138092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367537" y="2056578"/>
                  <a:ext cx="138092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7367537" y="2381502"/>
                  <a:ext cx="138092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42"/>
                <p:cNvSpPr/>
                <p:nvPr/>
              </p:nvSpPr>
              <p:spPr>
                <a:xfrm>
                  <a:off x="7854923" y="1679868"/>
                  <a:ext cx="406155" cy="103572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7530000" y="2004792"/>
                  <a:ext cx="496842" cy="10357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7513462" y="2329716"/>
                  <a:ext cx="414490" cy="103572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7826376" y="1268760"/>
                <a:ext cx="608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600" dirty="0" smtClean="0"/>
                  <a:t>Profs</a:t>
                </a:r>
                <a:endParaRPr lang="en-CA" sz="1600" dirty="0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7422952" y="5282044"/>
              <a:ext cx="16561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400" dirty="0" smtClean="0"/>
                <a:t>42+ million Profs domains</a:t>
              </a:r>
              <a:endParaRPr lang="en-CA" sz="1400" dirty="0"/>
            </a:p>
          </p:txBody>
        </p:sp>
      </p:grpSp>
      <p:sp>
        <p:nvSpPr>
          <p:cNvPr id="83" name="Text Box 2"/>
          <p:cNvSpPr txBox="1">
            <a:spLocks noChangeArrowheads="1"/>
          </p:cNvSpPr>
          <p:nvPr/>
        </p:nvSpPr>
        <p:spPr bwMode="auto">
          <a:xfrm>
            <a:off x="2104720" y="2256010"/>
            <a:ext cx="360000" cy="3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CA" sz="1200" b="1" dirty="0" smtClean="0">
                <a:effectLst/>
                <a:latin typeface="Calibri" charset="0"/>
                <a:ea typeface="Times New Roman"/>
                <a:cs typeface="Times New Roman"/>
              </a:rPr>
              <a:t>(2</a:t>
            </a:r>
            <a:r>
              <a:rPr lang="en-CA" sz="1200" b="1" dirty="0">
                <a:effectLst/>
                <a:latin typeface="Calibri" charset="0"/>
                <a:ea typeface="Times New Roman"/>
                <a:cs typeface="Times New Roman"/>
              </a:rPr>
              <a:t>)</a:t>
            </a:r>
            <a:endParaRPr lang="en-CA" dirty="0">
              <a:effectLst/>
              <a:latin typeface="Calibri" charset="0"/>
              <a:ea typeface="Times New Roman"/>
              <a:cs typeface="Times New Roman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484481" y="2342323"/>
            <a:ext cx="673682" cy="5738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5" name="Group 84"/>
          <p:cNvGrpSpPr/>
          <p:nvPr/>
        </p:nvGrpSpPr>
        <p:grpSpPr>
          <a:xfrm>
            <a:off x="4298352" y="3650157"/>
            <a:ext cx="2509606" cy="1599240"/>
            <a:chOff x="3331912" y="3629960"/>
            <a:chExt cx="2509606" cy="1599240"/>
          </a:xfrm>
        </p:grpSpPr>
        <p:grpSp>
          <p:nvGrpSpPr>
            <p:cNvPr id="86" name="Group 85"/>
            <p:cNvGrpSpPr/>
            <p:nvPr/>
          </p:nvGrpSpPr>
          <p:grpSpPr>
            <a:xfrm>
              <a:off x="3331912" y="3629960"/>
              <a:ext cx="2509606" cy="1599240"/>
              <a:chOff x="4362920" y="1196752"/>
              <a:chExt cx="2509606" cy="1599240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4362920" y="1196752"/>
                <a:ext cx="2448272" cy="1599240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4427984" y="1201885"/>
                <a:ext cx="2444542" cy="607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/>
                <a:r>
                  <a:rPr lang="en-CA" sz="1500" b="1" dirty="0" smtClean="0"/>
                  <a:t>Final</a:t>
                </a:r>
                <a:r>
                  <a:rPr lang="en-CA" sz="1500" dirty="0" smtClean="0"/>
                  <a:t> Profs BLAST libraries</a:t>
                </a:r>
                <a:endParaRPr lang="en-CA" sz="1500" dirty="0"/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4716019" y="1628800"/>
                <a:ext cx="1800197" cy="864096"/>
                <a:chOff x="4716019" y="1700808"/>
                <a:chExt cx="1800197" cy="864096"/>
              </a:xfrm>
            </p:grpSpPr>
            <p:grpSp>
              <p:nvGrpSpPr>
                <p:cNvPr id="91" name="Group 90"/>
                <p:cNvGrpSpPr/>
                <p:nvPr/>
              </p:nvGrpSpPr>
              <p:grpSpPr>
                <a:xfrm>
                  <a:off x="4716019" y="1700808"/>
                  <a:ext cx="792085" cy="400110"/>
                  <a:chOff x="4499992" y="1700808"/>
                  <a:chExt cx="792085" cy="400110"/>
                </a:xfrm>
              </p:grpSpPr>
              <p:sp>
                <p:nvSpPr>
                  <p:cNvPr id="101" name="Flowchart: Magnetic Disk 100"/>
                  <p:cNvSpPr/>
                  <p:nvPr/>
                </p:nvSpPr>
                <p:spPr>
                  <a:xfrm>
                    <a:off x="5074196" y="1790187"/>
                    <a:ext cx="217881" cy="221352"/>
                  </a:xfrm>
                  <a:prstGeom prst="flowChartMagneticDisk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4499992" y="1700808"/>
                    <a:ext cx="6098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1000" dirty="0" smtClean="0"/>
                      <a:t>Profs Clan A</a:t>
                    </a:r>
                    <a:endParaRPr lang="en-CA" sz="1000" dirty="0"/>
                  </a:p>
                </p:txBody>
              </p:sp>
            </p:grpSp>
            <p:grpSp>
              <p:nvGrpSpPr>
                <p:cNvPr id="92" name="Group 91"/>
                <p:cNvGrpSpPr/>
                <p:nvPr/>
              </p:nvGrpSpPr>
              <p:grpSpPr>
                <a:xfrm>
                  <a:off x="4716019" y="2164794"/>
                  <a:ext cx="792085" cy="400110"/>
                  <a:chOff x="4499992" y="1700808"/>
                  <a:chExt cx="792085" cy="400110"/>
                </a:xfrm>
              </p:grpSpPr>
              <p:sp>
                <p:nvSpPr>
                  <p:cNvPr id="99" name="Flowchart: Magnetic Disk 98"/>
                  <p:cNvSpPr/>
                  <p:nvPr/>
                </p:nvSpPr>
                <p:spPr>
                  <a:xfrm>
                    <a:off x="5074196" y="1790187"/>
                    <a:ext cx="217881" cy="221352"/>
                  </a:xfrm>
                  <a:prstGeom prst="flowChartMagneticDisk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4499992" y="1700808"/>
                    <a:ext cx="6098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1000" dirty="0" smtClean="0"/>
                      <a:t>Profs Clan B</a:t>
                    </a:r>
                    <a:endParaRPr lang="en-CA" sz="1000" dirty="0"/>
                  </a:p>
                </p:txBody>
              </p:sp>
            </p:grpSp>
            <p:grpSp>
              <p:nvGrpSpPr>
                <p:cNvPr id="93" name="Group 92"/>
                <p:cNvGrpSpPr/>
                <p:nvPr/>
              </p:nvGrpSpPr>
              <p:grpSpPr>
                <a:xfrm>
                  <a:off x="5724131" y="1700808"/>
                  <a:ext cx="792085" cy="400110"/>
                  <a:chOff x="4499992" y="1700808"/>
                  <a:chExt cx="792085" cy="400110"/>
                </a:xfrm>
              </p:grpSpPr>
              <p:sp>
                <p:nvSpPr>
                  <p:cNvPr id="97" name="Flowchart: Magnetic Disk 96"/>
                  <p:cNvSpPr/>
                  <p:nvPr/>
                </p:nvSpPr>
                <p:spPr>
                  <a:xfrm>
                    <a:off x="5074196" y="1790187"/>
                    <a:ext cx="217881" cy="221352"/>
                  </a:xfrm>
                  <a:prstGeom prst="flowChartMagneticDisk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4499992" y="1700808"/>
                    <a:ext cx="6098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1000" dirty="0" smtClean="0"/>
                      <a:t>Profs Clan C</a:t>
                    </a:r>
                    <a:endParaRPr lang="en-CA" sz="1000" dirty="0"/>
                  </a:p>
                </p:txBody>
              </p:sp>
            </p:grpSp>
            <p:grpSp>
              <p:nvGrpSpPr>
                <p:cNvPr id="94" name="Group 93"/>
                <p:cNvGrpSpPr/>
                <p:nvPr/>
              </p:nvGrpSpPr>
              <p:grpSpPr>
                <a:xfrm>
                  <a:off x="5724131" y="2164794"/>
                  <a:ext cx="792085" cy="400110"/>
                  <a:chOff x="4499992" y="1700808"/>
                  <a:chExt cx="792085" cy="400110"/>
                </a:xfrm>
              </p:grpSpPr>
              <p:sp>
                <p:nvSpPr>
                  <p:cNvPr id="95" name="Flowchart: Magnetic Disk 94"/>
                  <p:cNvSpPr/>
                  <p:nvPr/>
                </p:nvSpPr>
                <p:spPr>
                  <a:xfrm>
                    <a:off x="5074196" y="1790187"/>
                    <a:ext cx="217881" cy="221352"/>
                  </a:xfrm>
                  <a:prstGeom prst="flowChartMagneticDisk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4499992" y="1700808"/>
                    <a:ext cx="60988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CA" sz="1000" dirty="0" smtClean="0"/>
                      <a:t>Profs Clan D</a:t>
                    </a:r>
                    <a:endParaRPr lang="en-CA" sz="1000" dirty="0"/>
                  </a:p>
                </p:txBody>
              </p:sp>
            </p:grpSp>
          </p:grpSp>
        </p:grpSp>
        <p:sp>
          <p:nvSpPr>
            <p:cNvPr id="87" name="TextBox 86"/>
            <p:cNvSpPr txBox="1"/>
            <p:nvPr/>
          </p:nvSpPr>
          <p:spPr>
            <a:xfrm>
              <a:off x="3829024" y="4720041"/>
              <a:ext cx="640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dirty="0" smtClean="0"/>
                <a:t>…</a:t>
              </a:r>
              <a:endParaRPr lang="en-CA" sz="2400" dirty="0"/>
            </a:p>
          </p:txBody>
        </p:sp>
      </p:grpSp>
      <p:sp>
        <p:nvSpPr>
          <p:cNvPr id="103" name="Cross 102"/>
          <p:cNvSpPr/>
          <p:nvPr/>
        </p:nvSpPr>
        <p:spPr>
          <a:xfrm>
            <a:off x="1844750" y="4293096"/>
            <a:ext cx="216024" cy="221754"/>
          </a:xfrm>
          <a:prstGeom prst="pl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4" name="Right Arrow 103"/>
          <p:cNvSpPr/>
          <p:nvPr/>
        </p:nvSpPr>
        <p:spPr>
          <a:xfrm>
            <a:off x="3779912" y="4250212"/>
            <a:ext cx="363750" cy="24382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5" name="Right Arrow 104"/>
          <p:cNvSpPr/>
          <p:nvPr/>
        </p:nvSpPr>
        <p:spPr>
          <a:xfrm>
            <a:off x="6876257" y="4327864"/>
            <a:ext cx="363750" cy="24382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7330740" y="4056132"/>
            <a:ext cx="719602" cy="1173068"/>
            <a:chOff x="7261773" y="1679868"/>
            <a:chExt cx="1486691" cy="1173068"/>
          </a:xfrm>
        </p:grpSpPr>
        <p:sp>
          <p:nvSpPr>
            <p:cNvPr id="111" name="TextBox 110"/>
            <p:cNvSpPr txBox="1"/>
            <p:nvPr/>
          </p:nvSpPr>
          <p:spPr>
            <a:xfrm>
              <a:off x="7261773" y="2329716"/>
              <a:ext cx="640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…</a:t>
              </a:r>
              <a:endParaRPr lang="en-CA" sz="2800" dirty="0"/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7367537" y="1731654"/>
              <a:ext cx="13809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7367537" y="2056578"/>
              <a:ext cx="13809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7367537" y="2381502"/>
              <a:ext cx="13809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Rectangle 114"/>
            <p:cNvSpPr/>
            <p:nvPr/>
          </p:nvSpPr>
          <p:spPr>
            <a:xfrm>
              <a:off x="7854923" y="1679868"/>
              <a:ext cx="406155" cy="1035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530000" y="2004792"/>
              <a:ext cx="496842" cy="103572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13462" y="2329716"/>
              <a:ext cx="414490" cy="10357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7167998" y="3645024"/>
            <a:ext cx="1746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600" dirty="0" smtClean="0"/>
              <a:t>Profs Domain Pairs</a:t>
            </a:r>
            <a:endParaRPr lang="en-CA" sz="1600" dirty="0"/>
          </a:p>
        </p:txBody>
      </p:sp>
      <p:sp>
        <p:nvSpPr>
          <p:cNvPr id="108" name="Rectangle 107"/>
          <p:cNvSpPr/>
          <p:nvPr/>
        </p:nvSpPr>
        <p:spPr>
          <a:xfrm>
            <a:off x="7244494" y="5354052"/>
            <a:ext cx="1656183" cy="1000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>
                <a:latin typeface="Euphemia" charset="0"/>
              </a:rPr>
              <a:t>466,010 domain pairs with structural </a:t>
            </a:r>
            <a:r>
              <a:rPr lang="x-none" altLang="en-CA" sz="1400" dirty="0" smtClean="0">
                <a:latin typeface="Euphemia" charset="0"/>
              </a:rPr>
              <a:t>t</a:t>
            </a:r>
            <a:r>
              <a:rPr lang="en-CA" sz="1400" dirty="0" smtClean="0">
                <a:latin typeface="Euphemia" charset="0"/>
              </a:rPr>
              <a:t>emplates</a:t>
            </a:r>
            <a:endParaRPr>
              <a:latin typeface="Euphemia" charset="0"/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2192027" y="3645024"/>
            <a:ext cx="1731901" cy="2232248"/>
            <a:chOff x="7350943" y="3573016"/>
            <a:chExt cx="1731901" cy="2232248"/>
          </a:xfrm>
        </p:grpSpPr>
        <p:grpSp>
          <p:nvGrpSpPr>
            <p:cNvPr id="119" name="Group 118"/>
            <p:cNvGrpSpPr/>
            <p:nvPr/>
          </p:nvGrpSpPr>
          <p:grpSpPr>
            <a:xfrm>
              <a:off x="7350943" y="3573016"/>
              <a:ext cx="1486691" cy="1584176"/>
              <a:chOff x="7261773" y="1268760"/>
              <a:chExt cx="1486691" cy="1584176"/>
            </a:xfrm>
          </p:grpSpPr>
          <p:grpSp>
            <p:nvGrpSpPr>
              <p:cNvPr id="121" name="Group 120"/>
              <p:cNvGrpSpPr/>
              <p:nvPr/>
            </p:nvGrpSpPr>
            <p:grpSpPr>
              <a:xfrm>
                <a:off x="7261773" y="1679868"/>
                <a:ext cx="1486691" cy="1173068"/>
                <a:chOff x="7261773" y="1679868"/>
                <a:chExt cx="1486691" cy="1173068"/>
              </a:xfrm>
            </p:grpSpPr>
            <p:sp>
              <p:nvSpPr>
                <p:cNvPr id="123" name="TextBox 122"/>
                <p:cNvSpPr txBox="1"/>
                <p:nvPr/>
              </p:nvSpPr>
              <p:spPr>
                <a:xfrm>
                  <a:off x="7261773" y="2329716"/>
                  <a:ext cx="6403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2800" dirty="0" smtClean="0"/>
                    <a:t>…</a:t>
                  </a:r>
                  <a:endParaRPr lang="en-CA" sz="2800" dirty="0"/>
                </a:p>
              </p:txBody>
            </p:sp>
            <p:cxnSp>
              <p:nvCxnSpPr>
                <p:cNvPr id="124" name="Straight Connector 123"/>
                <p:cNvCxnSpPr/>
                <p:nvPr/>
              </p:nvCxnSpPr>
              <p:spPr>
                <a:xfrm>
                  <a:off x="7367537" y="1731654"/>
                  <a:ext cx="138092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>
                  <a:off x="7367537" y="2056578"/>
                  <a:ext cx="138092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>
                  <a:off x="7367537" y="2381502"/>
                  <a:ext cx="1380927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Rectangle 126"/>
                <p:cNvSpPr/>
                <p:nvPr/>
              </p:nvSpPr>
              <p:spPr>
                <a:xfrm>
                  <a:off x="7854923" y="1679868"/>
                  <a:ext cx="406155" cy="103572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8" name="Rectangle 127"/>
                <p:cNvSpPr/>
                <p:nvPr/>
              </p:nvSpPr>
              <p:spPr>
                <a:xfrm>
                  <a:off x="7530000" y="2004792"/>
                  <a:ext cx="496842" cy="10357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9" name="Rectangle 128"/>
                <p:cNvSpPr/>
                <p:nvPr/>
              </p:nvSpPr>
              <p:spPr>
                <a:xfrm>
                  <a:off x="7513462" y="2329716"/>
                  <a:ext cx="414490" cy="10357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122" name="TextBox 121"/>
              <p:cNvSpPr txBox="1"/>
              <p:nvPr/>
            </p:nvSpPr>
            <p:spPr>
              <a:xfrm>
                <a:off x="7826376" y="1268760"/>
                <a:ext cx="608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1600" dirty="0" smtClean="0"/>
                  <a:t>Profs</a:t>
                </a:r>
                <a:endParaRPr lang="en-CA" sz="1600" dirty="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>
              <a:off x="7426661" y="5282044"/>
              <a:ext cx="16561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400" dirty="0"/>
                <a:t>42+ million Profs domains</a:t>
              </a:r>
            </a:p>
          </p:txBody>
        </p:sp>
      </p:grp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205112" y="5379342"/>
          <a:ext cx="2634751" cy="995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67" name="Equation" r:id="rId2" imgW="2654300" imgH="1003300" progId="Equation.DSMT4">
                  <p:embed/>
                </p:oleObj>
              </mc:Choice>
              <mc:Fallback>
                <p:oleObj name="Equation" r:id="rId2" imgW="2654300" imgH="10033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5112" y="5379342"/>
                        <a:ext cx="2634751" cy="9958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0" name="Group 129"/>
          <p:cNvGrpSpPr/>
          <p:nvPr/>
        </p:nvGrpSpPr>
        <p:grpSpPr>
          <a:xfrm>
            <a:off x="8125510" y="4056132"/>
            <a:ext cx="716920" cy="1173068"/>
            <a:chOff x="7261773" y="1679868"/>
            <a:chExt cx="1486691" cy="1173068"/>
          </a:xfrm>
        </p:grpSpPr>
        <p:sp>
          <p:nvSpPr>
            <p:cNvPr id="131" name="TextBox 130"/>
            <p:cNvSpPr txBox="1"/>
            <p:nvPr/>
          </p:nvSpPr>
          <p:spPr>
            <a:xfrm>
              <a:off x="7261773" y="2329716"/>
              <a:ext cx="640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 smtClean="0"/>
                <a:t>…</a:t>
              </a:r>
              <a:endParaRPr lang="en-CA" sz="2800" dirty="0"/>
            </a:p>
          </p:txBody>
        </p:sp>
        <p:cxnSp>
          <p:nvCxnSpPr>
            <p:cNvPr id="132" name="Straight Connector 131"/>
            <p:cNvCxnSpPr/>
            <p:nvPr/>
          </p:nvCxnSpPr>
          <p:spPr>
            <a:xfrm>
              <a:off x="7367537" y="1731654"/>
              <a:ext cx="13809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7367537" y="2056578"/>
              <a:ext cx="13809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7367537" y="2381502"/>
              <a:ext cx="138092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Rectangle 134"/>
            <p:cNvSpPr/>
            <p:nvPr/>
          </p:nvSpPr>
          <p:spPr>
            <a:xfrm>
              <a:off x="7577916" y="1679868"/>
              <a:ext cx="727551" cy="10357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823372" y="2004792"/>
              <a:ext cx="496841" cy="10357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984950" y="2329716"/>
              <a:ext cx="723498" cy="10357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91680" y="386104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 smtClean="0"/>
              <a:t>PPI</a:t>
            </a:r>
            <a:endParaRPr lang="en-CA" b="1" dirty="0"/>
          </a:p>
        </p:txBody>
      </p:sp>
      <p:sp>
        <p:nvSpPr>
          <p:cNvPr id="138" name="Rectangle 137"/>
          <p:cNvSpPr/>
          <p:nvPr/>
        </p:nvSpPr>
        <p:spPr>
          <a:xfrm>
            <a:off x="179512" y="6021288"/>
            <a:ext cx="3748519" cy="57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 smtClean="0"/>
              <a:t>9+ million possible domain-domain combinations (mostly human)</a:t>
            </a:r>
            <a:endParaRPr lang="en-CA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>
                <a:sym typeface="+mn-ea"/>
              </a:rPr>
              <a:t>Implementation</a:t>
            </a:r>
            <a:r>
              <a:rPr lang="x-none" altLang="en-CA" b="0" dirty="0" smtClean="0">
                <a:sym typeface="+mn-ea"/>
              </a:rPr>
              <a:t> - Protein interactions</a:t>
            </a:r>
            <a:endParaRPr lang="en-CA" dirty="0"/>
          </a:p>
        </p:txBody>
      </p:sp>
      <p:pic>
        <p:nvPicPr>
          <p:cNvPr id="11266" name="Picture 2" descr="C:\Files\KimLab\documents\presentations\lab-meetings\15-03-21\overlap_between_different_ppi_databases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228" y="1484784"/>
            <a:ext cx="5548260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IP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50" y="953396"/>
            <a:ext cx="632612" cy="56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267" y="4846280"/>
            <a:ext cx="3417266" cy="88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u="sng" dirty="0" smtClean="0"/>
              <a:t>A proteome-scale map of the human </a:t>
            </a:r>
            <a:r>
              <a:rPr lang="en-CA" sz="1600" i="1" u="sng" dirty="0" err="1" smtClean="0"/>
              <a:t>interactome</a:t>
            </a:r>
            <a:r>
              <a:rPr lang="en-CA" sz="1600" i="1" u="sng" dirty="0" smtClean="0"/>
              <a:t> network</a:t>
            </a:r>
            <a:r>
              <a:rPr lang="en-CA" sz="1600" b="1" dirty="0" smtClean="0"/>
              <a:t>, </a:t>
            </a:r>
            <a:r>
              <a:rPr lang="en-CA" sz="1600" dirty="0" smtClean="0"/>
              <a:t>Rolland </a:t>
            </a:r>
            <a:r>
              <a:rPr lang="en-CA" sz="1600" i="1" dirty="0" smtClean="0"/>
              <a:t>et al.</a:t>
            </a:r>
            <a:r>
              <a:rPr lang="en-CA" sz="1600" dirty="0" smtClean="0"/>
              <a:t>, Cell, 2014</a:t>
            </a:r>
            <a:endParaRPr lang="en-CA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51267" y="3201410"/>
            <a:ext cx="3417266" cy="137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u="sng" dirty="0">
                <a:latin typeface="Euphemia" charset="0"/>
              </a:rPr>
              <a:t>A Human </a:t>
            </a:r>
            <a:r>
              <a:rPr lang="en-CA" sz="1600" i="1" u="sng" dirty="0" smtClean="0">
                <a:latin typeface="Euphemia" charset="0"/>
              </a:rPr>
              <a:t>Protein-Protein Interaction </a:t>
            </a:r>
            <a:r>
              <a:rPr lang="en-CA" sz="1600" i="1" u="sng" dirty="0">
                <a:latin typeface="Euphemia" charset="0"/>
              </a:rPr>
              <a:t>Network: </a:t>
            </a:r>
            <a:r>
              <a:rPr lang="en-CA" sz="1600" i="1" u="sng" dirty="0" smtClean="0">
                <a:latin typeface="Euphemia" charset="0"/>
              </a:rPr>
              <a:t>A Resource for </a:t>
            </a:r>
            <a:r>
              <a:rPr lang="en-CA" sz="1600" i="1" u="sng" dirty="0">
                <a:latin typeface="Euphemia" charset="0"/>
              </a:rPr>
              <a:t>Annotating the Proteome</a:t>
            </a:r>
            <a:r>
              <a:rPr lang="en-CA" sz="1600" dirty="0">
                <a:latin typeface="Euphemia" charset="0"/>
              </a:rPr>
              <a:t>, </a:t>
            </a:r>
            <a:r>
              <a:rPr lang="en-CA" sz="1600" dirty="0" err="1" smtClean="0">
                <a:latin typeface="Euphemia" charset="0"/>
              </a:rPr>
              <a:t>Stelzl</a:t>
            </a:r>
            <a:r>
              <a:rPr lang="en-CA" sz="1600" dirty="0" smtClean="0">
                <a:latin typeface="Euphemia" charset="0"/>
              </a:rPr>
              <a:t> </a:t>
            </a:r>
            <a:r>
              <a:rPr lang="en-CA" sz="1600" i="1" dirty="0" smtClean="0">
                <a:latin typeface="Euphemia" charset="0"/>
              </a:rPr>
              <a:t>et al.</a:t>
            </a:r>
            <a:r>
              <a:rPr lang="en-CA" sz="1600" dirty="0" smtClean="0">
                <a:latin typeface="Euphemia" charset="0"/>
              </a:rPr>
              <a:t>, Cell, 2005</a:t>
            </a:r>
            <a:endParaRPr lang="en-CA" sz="1600" dirty="0" smtClean="0">
              <a:latin typeface="Euphemi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9956" y="1556539"/>
            <a:ext cx="3438577" cy="1373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i="1" u="sng" dirty="0"/>
              <a:t>HIPPIE: Integrating Protein Interaction Networks </a:t>
            </a:r>
            <a:r>
              <a:rPr lang="en-CA" sz="1600" i="1" u="sng" dirty="0" smtClean="0"/>
              <a:t>with Experiment </a:t>
            </a:r>
            <a:r>
              <a:rPr lang="en-CA" sz="1600" i="1" u="sng" dirty="0"/>
              <a:t>Based Quality </a:t>
            </a:r>
            <a:r>
              <a:rPr lang="en-CA" sz="1600" i="1" u="sng" dirty="0" smtClean="0"/>
              <a:t>Scores</a:t>
            </a:r>
            <a:r>
              <a:rPr lang="en-CA" sz="1600" dirty="0" smtClean="0"/>
              <a:t>, Schaefer </a:t>
            </a:r>
            <a:r>
              <a:rPr lang="en-CA" sz="1600" i="1" dirty="0" smtClean="0"/>
              <a:t>et al.</a:t>
            </a:r>
            <a:r>
              <a:rPr lang="en-CA" sz="1600" dirty="0" smtClean="0"/>
              <a:t>, PLOS ONE, 2012</a:t>
            </a:r>
            <a:endParaRPr lang="en-CA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Database backend</a:t>
            </a:r>
            <a:endParaRPr lang="x-none" altLang="en-CA" b="0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Database backend</a:t>
            </a:r>
            <a:endParaRPr lang="x-none" altLang="en-CA" b="0" dirty="0" smtClean="0"/>
          </a:p>
        </p:txBody>
      </p:sp>
      <p:pic>
        <p:nvPicPr>
          <p:cNvPr id="2" name="Picture 1" descr="elaspic_schem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" y="721360"/>
            <a:ext cx="8660130" cy="6105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x-none" altLang="en-CA"/>
              <a:t>Overview</a:t>
            </a:r>
            <a:endParaRPr lang="x-none" alt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x-none" altLang="en-CA"/>
              <a:t>Introduction</a:t>
            </a:r>
            <a:endParaRPr lang="x-none" altLang="en-CA"/>
          </a:p>
          <a:p>
            <a:pPr lvl="1"/>
            <a:r>
              <a:rPr lang="x-none" altLang="en-CA" sz="2800"/>
              <a:t>Rise in genome sequencing</a:t>
            </a:r>
            <a:endParaRPr lang="x-none" altLang="en-CA" sz="2800"/>
          </a:p>
          <a:p>
            <a:pPr lvl="1"/>
            <a:r>
              <a:rPr lang="x-none" altLang="en-CA" sz="2800"/>
              <a:t>Difficulty in interpreting discovered variants</a:t>
            </a:r>
            <a:endParaRPr lang="x-none" altLang="en-CA" sz="2800"/>
          </a:p>
          <a:p>
            <a:pPr lvl="1"/>
            <a:r>
              <a:rPr lang="x-none" altLang="en-CA" sz="2800"/>
              <a:t>ELASPIC (</a:t>
            </a:r>
            <a:r>
              <a:rPr lang="x-none" altLang="en-CA">
                <a:sym typeface="+mn-ea"/>
              </a:rPr>
              <a:t>Berliner </a:t>
            </a:r>
            <a:r>
              <a:rPr lang="x-none" altLang="en-CA" i="1">
                <a:sym typeface="+mn-ea"/>
              </a:rPr>
              <a:t>et al. </a:t>
            </a:r>
            <a:r>
              <a:rPr lang="x-none" altLang="en-CA" sz="2800"/>
              <a:t>2014)</a:t>
            </a:r>
            <a:endParaRPr lang="x-none" altLang="en-CA" sz="2800"/>
          </a:p>
          <a:p>
            <a:r>
              <a:rPr lang="x-none" altLang="en-CA"/>
              <a:t>Implementation</a:t>
            </a:r>
            <a:endParaRPr lang="x-none" altLang="en-CA"/>
          </a:p>
          <a:p>
            <a:pPr lvl="1"/>
            <a:r>
              <a:rPr lang="x-none" altLang="en-CA" sz="2800"/>
              <a:t>Domain definitions</a:t>
            </a:r>
            <a:endParaRPr lang="x-none" altLang="en-CA" sz="2800"/>
          </a:p>
          <a:p>
            <a:pPr lvl="1"/>
            <a:r>
              <a:rPr lang="x-none" altLang="en-CA" sz="2800"/>
              <a:t>Database backend</a:t>
            </a:r>
            <a:endParaRPr lang="x-none" altLang="en-CA" sz="2800"/>
          </a:p>
          <a:p>
            <a:pPr lvl="1"/>
            <a:r>
              <a:rPr lang="x-none" altLang="en-CA">
                <a:sym typeface="+mn-ea"/>
              </a:rPr>
              <a:t>ELASPIC pipeline and CLI</a:t>
            </a:r>
            <a:endParaRPr lang="x-none" altLang="en-CA">
              <a:sym typeface="+mn-ea"/>
            </a:endParaRPr>
          </a:p>
          <a:p>
            <a:pPr lvl="1"/>
            <a:r>
              <a:rPr lang="x-none" altLang="en-CA" sz="2800"/>
              <a:t>Precalculating data</a:t>
            </a:r>
            <a:endParaRPr lang="x-none" altLang="en-CA" sz="2800"/>
          </a:p>
          <a:p>
            <a:pPr lvl="1"/>
            <a:r>
              <a:rPr lang="x-none" altLang="en-CA" sz="2800"/>
              <a:t>ELASPIC REST API</a:t>
            </a:r>
            <a:endParaRPr lang="x-none" altLang="en-CA" sz="2800"/>
          </a:p>
          <a:p>
            <a:r>
              <a:rPr lang="x-none" altLang="en-CA"/>
              <a:t>Results</a:t>
            </a:r>
            <a:endParaRPr lang="x-none" altLang="en-CA"/>
          </a:p>
          <a:p>
            <a:pPr lvl="1"/>
            <a:r>
              <a:rPr lang="x-none" altLang="en-CA" sz="2800"/>
              <a:t>Grid-search (to find a good set of parameters)</a:t>
            </a:r>
            <a:endParaRPr lang="x-none" altLang="en-CA" sz="2800"/>
          </a:p>
          <a:p>
            <a:pPr lvl="1"/>
            <a:r>
              <a:rPr lang="x-none" altLang="en-CA" sz="2800"/>
              <a:t>Feature elimination</a:t>
            </a:r>
            <a:endParaRPr lang="x-none" altLang="en-CA" sz="2800"/>
          </a:p>
          <a:p>
            <a:r>
              <a:rPr lang="x-none" altLang="en-CA" sz="3200">
                <a:sym typeface="+mn-ea"/>
              </a:rPr>
              <a:t>Discussion</a:t>
            </a:r>
            <a:endParaRPr lang="x-none" altLang="en-CA" sz="3200"/>
          </a:p>
          <a:p>
            <a:pPr lvl="1"/>
            <a:r>
              <a:rPr lang="x-none" altLang="en-CA" sz="3200">
                <a:sym typeface="+mn-ea"/>
              </a:rPr>
              <a:t>What have we learned?</a:t>
            </a:r>
            <a:endParaRPr lang="x-none" altLang="en-CA" sz="3200"/>
          </a:p>
          <a:p>
            <a:pPr lvl="1"/>
            <a:r>
              <a:rPr lang="x-none" altLang="en-CA" sz="3200">
                <a:sym typeface="+mn-ea"/>
              </a:rPr>
              <a:t>Future directions</a:t>
            </a:r>
            <a:endParaRPr lang="x-none" altLang="en-CA"/>
          </a:p>
          <a:p>
            <a:r>
              <a:rPr lang="x-none" altLang="en-CA">
                <a:sym typeface="+mn-ea"/>
              </a:rPr>
              <a:t>Future directions</a:t>
            </a:r>
            <a:endParaRPr lang="x-none" altLang="en-CA"/>
          </a:p>
          <a:p>
            <a:pPr lvl="1"/>
            <a:r>
              <a:rPr lang="x-none" altLang="en-CA"/>
              <a:t>Better features / model</a:t>
            </a:r>
            <a:endParaRPr lang="x-none" altLang="en-CA"/>
          </a:p>
          <a:p>
            <a:pPr lvl="1"/>
            <a:r>
              <a:rPr lang="x-none" altLang="en-CA"/>
              <a:t>More training data</a:t>
            </a:r>
            <a:endParaRPr lang="x-none" altLang="en-CA"/>
          </a:p>
          <a:p>
            <a:pPr lvl="1"/>
            <a:endParaRPr lang="x-none" altLang="en-CA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ELASPIC pipeline and CLI</a:t>
            </a:r>
            <a:endParaRPr lang="x-none" altLang="en-CA" b="0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ELASPIC pipeline and CLI</a:t>
            </a:r>
            <a:endParaRPr lang="x-none" altLang="en-CA" b="0" dirty="0" smtClean="0"/>
          </a:p>
        </p:txBody>
      </p:sp>
      <p:pic>
        <p:nvPicPr>
          <p:cNvPr id="3" name="Picture 2" descr="elaspic_flow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" y="912495"/>
            <a:ext cx="7788910" cy="58496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Precalculated data</a:t>
            </a:r>
            <a:endParaRPr lang="x-none" altLang="en-CA" b="0" dirty="0" smtClean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Precalculated data</a:t>
            </a:r>
            <a:endParaRPr lang="x-none" altLang="en-CA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810" y="1987550"/>
            <a:ext cx="5295265" cy="35998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2500" y="1700530"/>
            <a:ext cx="2968625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CA"/>
              <a:t>Found structural templates</a:t>
            </a:r>
            <a:endParaRPr lang="x-none" altLang="en-CA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Precalculated data</a:t>
            </a:r>
            <a:endParaRPr lang="x-none" altLang="en-CA" b="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2020570"/>
            <a:ext cx="5295265" cy="3390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6010" y="1700530"/>
            <a:ext cx="2472055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CA"/>
              <a:t>Precalculated Provean</a:t>
            </a:r>
            <a:endParaRPr lang="x-none" altLang="en-CA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Precalculated data</a:t>
            </a:r>
            <a:endParaRPr lang="x-none" altLang="en-CA" b="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80340" y="1701165"/>
            <a:ext cx="4210050" cy="3055810"/>
            <a:chOff x="284" y="2679"/>
            <a:chExt cx="6630" cy="481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4" y="3246"/>
              <a:ext cx="6630" cy="424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77" y="2679"/>
              <a:ext cx="5563" cy="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x-none" altLang="en-CA"/>
                <a:t>Precalculated </a:t>
              </a:r>
              <a:r>
                <a:rPr lang="x-none" altLang="en-CA" i="1"/>
                <a:t>at least one </a:t>
              </a:r>
              <a:r>
                <a:rPr lang="x-none" altLang="en-CA"/>
                <a:t>model</a:t>
              </a:r>
              <a:endParaRPr lang="x-none" altLang="en-CA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86350" y="908685"/>
            <a:ext cx="3458845" cy="2431415"/>
            <a:chOff x="8123" y="1544"/>
            <a:chExt cx="5447" cy="38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3" y="1885"/>
              <a:ext cx="5447" cy="348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129" y="1544"/>
              <a:ext cx="3966" cy="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x-none" altLang="en-CA"/>
                <a:t>Precalculated domains</a:t>
              </a:r>
              <a:endParaRPr lang="x-none" altLang="en-CA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68850" y="3573145"/>
            <a:ext cx="4265930" cy="3180080"/>
            <a:chOff x="7510" y="5740"/>
            <a:chExt cx="6718" cy="500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0" y="6194"/>
              <a:ext cx="6718" cy="455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108" y="5740"/>
              <a:ext cx="5642" cy="1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x-none" altLang="en-CA"/>
                <a:t>Structural coverage for proteins with at least one model</a:t>
              </a:r>
              <a:endParaRPr lang="x-none" altLang="en-CA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Precalculated data</a:t>
            </a:r>
            <a:endParaRPr lang="x-none" altLang="en-CA" b="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0" y="2092325"/>
            <a:ext cx="5295265" cy="339026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4075" y="1700530"/>
            <a:ext cx="5342255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CA"/>
              <a:t>Precalculated </a:t>
            </a:r>
            <a:r>
              <a:rPr lang="x-none" altLang="en-CA" i="1"/>
              <a:t>interfaces </a:t>
            </a:r>
            <a:r>
              <a:rPr lang="x-none" altLang="en-CA"/>
              <a:t>(excluding splice variants)</a:t>
            </a:r>
            <a:endParaRPr lang="x-none" altLang="en-CA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Precalculated data</a:t>
            </a:r>
            <a:endParaRPr lang="x-none" altLang="en-CA" b="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828040" y="1772920"/>
            <a:ext cx="2610485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CA" b="1"/>
              <a:t>991,533 </a:t>
            </a:r>
            <a:r>
              <a:rPr lang="x-none" altLang="en-CA"/>
              <a:t>core mutations</a:t>
            </a:r>
            <a:endParaRPr lang="x-none" altLang="en-CA"/>
          </a:p>
        </p:txBody>
      </p:sp>
      <p:sp>
        <p:nvSpPr>
          <p:cNvPr id="5" name="TextBox 4"/>
          <p:cNvSpPr txBox="1"/>
          <p:nvPr/>
        </p:nvSpPr>
        <p:spPr>
          <a:xfrm>
            <a:off x="828040" y="2997200"/>
            <a:ext cx="3068320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CA" b="1"/>
              <a:t>593,106 </a:t>
            </a:r>
            <a:r>
              <a:rPr lang="x-none" altLang="en-CA"/>
              <a:t>interface mutations</a:t>
            </a:r>
            <a:endParaRPr lang="x-none" altLang="en-CA"/>
          </a:p>
        </p:txBody>
      </p:sp>
      <p:sp>
        <p:nvSpPr>
          <p:cNvPr id="6" name="TextBox 5"/>
          <p:cNvSpPr txBox="1"/>
          <p:nvPr/>
        </p:nvSpPr>
        <p:spPr>
          <a:xfrm>
            <a:off x="828040" y="4221480"/>
            <a:ext cx="5998845" cy="641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CA"/>
              <a:t>Includes mutations from popular databases such as UniProt (humsavar.txt), ClinVar, COSMIC.</a:t>
            </a:r>
            <a:endParaRPr lang="x-none" altLang="en-CA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Webservice</a:t>
            </a:r>
            <a:endParaRPr lang="x-none" altLang="en-CA" b="0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Implementation</a:t>
            </a:r>
            <a:r>
              <a:rPr lang="x-none" altLang="en-CA" b="0" dirty="0" smtClean="0"/>
              <a:t> - Webservice</a:t>
            </a:r>
            <a:endParaRPr lang="x-none" altLang="en-CA" b="0" dirty="0" smtClean="0"/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459105" y="909320"/>
            <a:ext cx="3883025" cy="5393690"/>
          </a:xfrm>
        </p:spPr>
        <p:txBody>
          <a:bodyPr/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/>
              <a:t>Asyncronous web server for submitting and monitoring ELASPIC jobs.</a:t>
            </a:r>
            <a:endParaRPr lang="x-none" altLang="en-CA" sz="2400"/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/>
              <a:t>Can have thousands of mutations, so having a thread monitoring each mutation would not be a good design.</a:t>
            </a:r>
            <a:endParaRPr lang="x-none" altLang="en-CA" sz="2400"/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/>
              <a:t>Need to update job status to "done" when all mutations are done, in order to send the "Job complete" email.</a:t>
            </a:r>
            <a:endParaRPr lang="x-none" altLang="en-CA" sz="2400"/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 b="1"/>
              <a:t>No blocking calls!</a:t>
            </a:r>
            <a:endParaRPr lang="x-none" altLang="en-CA" sz="2400" b="1"/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x-none" altLang="en-CA" sz="2400"/>
          </a:p>
        </p:txBody>
      </p:sp>
      <p:grpSp>
        <p:nvGrpSpPr>
          <p:cNvPr id="6" name="Group 5"/>
          <p:cNvGrpSpPr/>
          <p:nvPr/>
        </p:nvGrpSpPr>
        <p:grpSpPr>
          <a:xfrm>
            <a:off x="6952615" y="4293235"/>
            <a:ext cx="1861073" cy="1373993"/>
            <a:chOff x="10011" y="1771"/>
            <a:chExt cx="3557" cy="26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829" y="1771"/>
              <a:ext cx="1920" cy="192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011" y="3812"/>
              <a:ext cx="3557" cy="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CA" sz="1400"/>
                <a:t>Python 3.5 + aiohttp</a:t>
              </a:r>
              <a:endParaRPr lang="x-none" altLang="en-CA" sz="140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504" y="5878195"/>
            <a:ext cx="1661795" cy="418465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4408805" y="908050"/>
            <a:ext cx="4641850" cy="3057525"/>
            <a:chOff x="1047" y="3358"/>
            <a:chExt cx="7310" cy="4815"/>
          </a:xfrm>
        </p:grpSpPr>
        <p:sp>
          <p:nvSpPr>
            <p:cNvPr id="21" name="Rectangle 20"/>
            <p:cNvSpPr/>
            <p:nvPr/>
          </p:nvSpPr>
          <p:spPr>
            <a:xfrm>
              <a:off x="1047" y="4672"/>
              <a:ext cx="1134" cy="1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r>
                <a:rPr lang="x-none" altLang="en-CA" sz="1000">
                  <a:solidFill>
                    <a:schemeClr val="tx1"/>
                  </a:solidFill>
                  <a:sym typeface="+mn-ea"/>
                </a:rPr>
                <a:t>Requests, etc.</a:t>
              </a:r>
              <a:endParaRPr lang="x-none" altLang="en-CA" sz="1000">
                <a:solidFill>
                  <a:schemeClr val="tx1"/>
                </a:solidFill>
                <a:sym typeface="+mn-ea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088" y="4720"/>
              <a:ext cx="2602" cy="2117"/>
              <a:chOff x="3004" y="2971"/>
              <a:chExt cx="2602" cy="230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004" y="2971"/>
                <a:ext cx="2602" cy="2303"/>
                <a:chOff x="2040" y="2198"/>
                <a:chExt cx="3914" cy="4693"/>
              </a:xfrm>
            </p:grpSpPr>
            <p:sp>
              <p:nvSpPr>
                <p:cNvPr id="12" name="Curved Down Arrow 11"/>
                <p:cNvSpPr/>
                <p:nvPr/>
              </p:nvSpPr>
              <p:spPr>
                <a:xfrm rot="10800000">
                  <a:off x="2040" y="4606"/>
                  <a:ext cx="3699" cy="2285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CA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Curved Down Arrow 12"/>
                <p:cNvSpPr/>
                <p:nvPr/>
              </p:nvSpPr>
              <p:spPr>
                <a:xfrm>
                  <a:off x="2255" y="2198"/>
                  <a:ext cx="3699" cy="2285"/>
                </a:xfrm>
                <a:prstGeom prst="curved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CA" alt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3680" y="3832"/>
                <a:ext cx="1250" cy="1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x-none" altLang="en-CA"/>
                  <a:t>Event loop</a:t>
                </a:r>
                <a:endParaRPr lang="x-none" altLang="en-CA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>
            <a:xfrm>
              <a:off x="2185" y="5538"/>
              <a:ext cx="964" cy="0"/>
            </a:xfrm>
            <a:prstGeom prst="straightConnector1">
              <a:avLst/>
            </a:prstGeom>
            <a:ln w="254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187" y="5297"/>
              <a:ext cx="1020" cy="0"/>
            </a:xfrm>
            <a:prstGeom prst="straightConnector1">
              <a:avLst/>
            </a:prstGeom>
            <a:ln w="254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189" y="4815"/>
              <a:ext cx="1361" cy="0"/>
            </a:xfrm>
            <a:prstGeom prst="straightConnector1">
              <a:avLst/>
            </a:prstGeom>
            <a:ln w="254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188" y="5056"/>
              <a:ext cx="1134" cy="0"/>
            </a:xfrm>
            <a:prstGeom prst="straightConnector1">
              <a:avLst/>
            </a:prstGeom>
            <a:ln w="254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932" y="3358"/>
              <a:ext cx="2859" cy="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CA" sz="1600"/>
                <a:t>Submit and monitor Provean jobs.</a:t>
              </a:r>
              <a:endParaRPr lang="x-none" altLang="en-CA" sz="16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99" y="6193"/>
              <a:ext cx="2859" cy="1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x-none" altLang="en-CA" sz="1600"/>
                <a:t>Submit and monitor homology modelling jobs.</a:t>
              </a:r>
              <a:endParaRPr lang="x-none" altLang="en-CA" sz="1600" baseline="-250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90" y="6875"/>
              <a:ext cx="2859" cy="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x-none" altLang="en-CA" sz="1600"/>
                <a:t>Submit and monitor mutation jobs.</a:t>
              </a:r>
              <a:endParaRPr lang="x-none" altLang="en-CA" sz="1600" baseline="-25000"/>
            </a:p>
          </p:txBody>
        </p:sp>
        <p:sp>
          <p:nvSpPr>
            <p:cNvPr id="26" name="Curved Down Arrow 25"/>
            <p:cNvSpPr/>
            <p:nvPr/>
          </p:nvSpPr>
          <p:spPr>
            <a:xfrm>
              <a:off x="4252" y="3359"/>
              <a:ext cx="567" cy="11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CA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Curved Down Arrow 27"/>
            <p:cNvSpPr/>
            <p:nvPr/>
          </p:nvSpPr>
          <p:spPr>
            <a:xfrm rot="10800000">
              <a:off x="4138" y="6988"/>
              <a:ext cx="567" cy="11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CA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Curved Down Arrow 28"/>
            <p:cNvSpPr/>
            <p:nvPr/>
          </p:nvSpPr>
          <p:spPr>
            <a:xfrm rot="5400000">
              <a:off x="6179" y="5172"/>
              <a:ext cx="567" cy="11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CA" altLang="en-US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>
              <a:off x="2210" y="6080"/>
              <a:ext cx="850" cy="0"/>
            </a:xfrm>
            <a:prstGeom prst="straightConnector1">
              <a:avLst/>
            </a:prstGeom>
            <a:ln w="254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2210" y="6307"/>
              <a:ext cx="850" cy="0"/>
            </a:xfrm>
            <a:prstGeom prst="straightConnector1">
              <a:avLst/>
            </a:prstGeom>
            <a:ln w="25400"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40" y="4948"/>
              <a:ext cx="579" cy="579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1077" y="5829"/>
              <a:ext cx="1134" cy="7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/>
              <a:r>
                <a:rPr lang="x-none" altLang="en-CA" sz="1000">
                  <a:solidFill>
                    <a:schemeClr val="tx1"/>
                  </a:solidFill>
                  <a:sym typeface="+mn-ea"/>
                </a:rPr>
                <a:t>Job status</a:t>
              </a:r>
              <a:endParaRPr lang="x-none" altLang="en-CA" sz="1000">
                <a:solidFill>
                  <a:schemeClr val="tx1"/>
                </a:solidFill>
                <a:sym typeface="+mn-ea"/>
              </a:endParaRPr>
            </a:p>
          </p:txBody>
        </p:sp>
      </p:grpSp>
      <p:pic>
        <p:nvPicPr>
          <p:cNvPr id="37" name="Picture 36" descr="queu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80" y="908685"/>
            <a:ext cx="509905" cy="586740"/>
          </a:xfrm>
          <a:prstGeom prst="rect">
            <a:avLst/>
          </a:prstGeom>
        </p:spPr>
      </p:pic>
      <p:pic>
        <p:nvPicPr>
          <p:cNvPr id="38" name="Picture 37" descr="queu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562215" y="1757680"/>
            <a:ext cx="509905" cy="586740"/>
          </a:xfrm>
          <a:prstGeom prst="rect">
            <a:avLst/>
          </a:prstGeom>
        </p:spPr>
      </p:pic>
      <p:pic>
        <p:nvPicPr>
          <p:cNvPr id="39" name="Picture 38" descr="queu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652260" y="3284855"/>
            <a:ext cx="509905" cy="5867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en-CA"/>
              <a:t>Introduction</a:t>
            </a:r>
            <a:endParaRPr lang="x-none" alt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CA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CA" dirty="0" smtClean="0"/>
              <a:t>Results</a:t>
            </a:r>
            <a:endParaRPr lang="x-none" altLang="en-CA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endParaRPr lang="x-none" altLang="en-CA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x-none" altLang="en-CA" sz="2400"/>
              <a:t>Core mutation predictor</a:t>
            </a:r>
            <a:endParaRPr lang="x-none" altLang="en-CA" sz="2400"/>
          </a:p>
          <a:p>
            <a:pPr lvl="1"/>
            <a:r>
              <a:rPr lang="x-none" altLang="en-CA" sz="2400"/>
              <a:t>Retrain core predictor</a:t>
            </a:r>
            <a:endParaRPr lang="x-none" altLang="en-CA" sz="2400"/>
          </a:p>
          <a:p>
            <a:pPr lvl="1"/>
            <a:r>
              <a:rPr lang="x-none" altLang="en-CA" sz="2400"/>
              <a:t>Feature elimination to thrown away unimportant features</a:t>
            </a:r>
            <a:endParaRPr lang="x-none" altLang="en-CA" sz="2400"/>
          </a:p>
          <a:p>
            <a:pPr lvl="1"/>
            <a:r>
              <a:rPr lang="x-none" altLang="en-CA" sz="2400"/>
              <a:t>Validate on an independent, non-overlapping datataset</a:t>
            </a:r>
            <a:endParaRPr lang="x-none" altLang="en-CA" sz="2400"/>
          </a:p>
          <a:p>
            <a:endParaRPr lang="x-none" altLang="en-CA" sz="2400"/>
          </a:p>
          <a:p>
            <a:r>
              <a:rPr lang="x-none" altLang="en-CA" sz="2400"/>
              <a:t>Interface mutation predictor</a:t>
            </a:r>
            <a:endParaRPr lang="x-none" altLang="en-CA" sz="2400"/>
          </a:p>
          <a:p>
            <a:pPr lvl="1"/>
            <a:r>
              <a:rPr lang="x-none" altLang="en-CA" sz="2400">
                <a:sym typeface="+mn-ea"/>
              </a:rPr>
              <a:t>Retrain core predictor</a:t>
            </a:r>
            <a:endParaRPr lang="x-none" altLang="en-CA" sz="2400">
              <a:sym typeface="+mn-ea"/>
            </a:endParaRPr>
          </a:p>
          <a:p>
            <a:pPr lvl="1"/>
            <a:r>
              <a:rPr lang="x-none" altLang="en-CA" sz="2400">
                <a:sym typeface="+mn-ea"/>
              </a:rPr>
              <a:t>Feature elimination to thrown away unimportant features</a:t>
            </a:r>
            <a:endParaRPr lang="x-none" altLang="en-CA" sz="2400">
              <a:sym typeface="+mn-ea"/>
            </a:endParaRPr>
          </a:p>
          <a:p>
            <a:pPr lvl="1"/>
            <a:r>
              <a:rPr lang="x-none" altLang="en-CA" sz="2400">
                <a:sym typeface="+mn-ea"/>
              </a:rPr>
              <a:t>Validate on an independent, non-overlapping datataset</a:t>
            </a:r>
            <a:endParaRPr lang="x-none" altLang="en-CA" sz="2400">
              <a:sym typeface="+mn-ea"/>
            </a:endParaRPr>
          </a:p>
          <a:p>
            <a:pPr lvl="1"/>
            <a:endParaRPr lang="x-none" altLang="en-CA" sz="2400"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Datasets</a:t>
            </a:r>
            <a:endParaRPr lang="x-none" altLang="en-CA" b="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22555" y="837565"/>
            <a:ext cx="8987790" cy="5960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spcBef>
                <a:spcPts val="600"/>
              </a:spcBef>
              <a:spcAft>
                <a:spcPts val="0"/>
              </a:spcAft>
            </a:pPr>
            <a:r>
              <a:rPr lang="x-none" altLang="en-CA" sz="1600" b="1">
                <a:solidFill>
                  <a:schemeClr val="tx1"/>
                </a:solidFill>
              </a:rPr>
              <a:t>Training:</a:t>
            </a:r>
            <a:endParaRPr lang="x-none" altLang="en-CA" sz="1600" b="1">
              <a:solidFill>
                <a:schemeClr val="tx1"/>
              </a:solidFill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Char char="•"/>
            </a:pPr>
            <a:r>
              <a:rPr lang="x-none" altLang="en-CA" sz="1600" b="1">
                <a:solidFill>
                  <a:schemeClr val="tx1"/>
                </a:solidFill>
              </a:rPr>
              <a:t>Protherm</a:t>
            </a:r>
            <a:r>
              <a:rPr lang="x-none" altLang="en-CA" sz="1600">
                <a:solidFill>
                  <a:schemeClr val="tx1"/>
                </a:solidFill>
              </a:rPr>
              <a:t>: Database of changes in the Gibbs free energy of protein folding caused by mutations.</a:t>
            </a:r>
            <a:endParaRPr lang="x-none" altLang="en-CA" sz="1600">
              <a:solidFill>
                <a:schemeClr val="tx1"/>
              </a:solidFill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Char char="•"/>
            </a:pPr>
            <a:r>
              <a:rPr lang="x-none" altLang="en-CA" sz="1600" b="1">
                <a:solidFill>
                  <a:schemeClr val="tx1"/>
                </a:solidFill>
              </a:rPr>
              <a:t>Skempi</a:t>
            </a:r>
            <a:r>
              <a:rPr lang="x-none" altLang="en-CA" sz="1600">
                <a:solidFill>
                  <a:schemeClr val="tx1"/>
                </a:solidFill>
              </a:rPr>
              <a:t>: </a:t>
            </a:r>
            <a:r>
              <a:rPr lang="x-none" altLang="en-CA" sz="1600">
                <a:solidFill>
                  <a:schemeClr val="tx1"/>
                </a:solidFill>
                <a:sym typeface="+mn-ea"/>
              </a:rPr>
              <a:t>Database of changes in the Gibbs free energy of protein folding caused by mutations.</a:t>
            </a:r>
            <a:endParaRPr lang="x-none" altLang="en-CA" sz="1600">
              <a:solidFill>
                <a:schemeClr val="tx1"/>
              </a:solidFill>
              <a:sym typeface="+mn-ea"/>
            </a:endParaRPr>
          </a:p>
          <a:p>
            <a:pPr indent="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None/>
            </a:pPr>
            <a:r>
              <a:rPr lang="x-none" altLang="en-CA" sz="1600" b="1">
                <a:solidFill>
                  <a:schemeClr val="tx1"/>
                </a:solidFill>
                <a:sym typeface="+mn-ea"/>
              </a:rPr>
              <a:t>Training / Validation:</a:t>
            </a:r>
            <a:endParaRPr lang="x-none" altLang="en-CA" sz="1600" b="1">
              <a:solidFill>
                <a:schemeClr val="tx1"/>
              </a:solidFill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Char char="•"/>
            </a:pPr>
            <a:r>
              <a:rPr lang="x-none" altLang="en-CA" sz="1600" b="1">
                <a:solidFill>
                  <a:schemeClr val="tx1"/>
                </a:solidFill>
              </a:rPr>
              <a:t>Taipale</a:t>
            </a:r>
            <a:r>
              <a:rPr lang="x-none" altLang="en-CA" sz="1600">
                <a:solidFill>
                  <a:schemeClr val="tx1"/>
                </a:solidFill>
              </a:rPr>
              <a:t>: Chaperone interaction assay measuring protein stability.</a:t>
            </a:r>
            <a:endParaRPr lang="x-none" altLang="en-CA" sz="1600">
              <a:solidFill>
                <a:schemeClr val="tx1"/>
              </a:solidFill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Char char="•"/>
            </a:pPr>
            <a:r>
              <a:rPr lang="x-none" altLang="en-CA" sz="1600" b="1">
                <a:solidFill>
                  <a:schemeClr val="tx1"/>
                </a:solidFill>
              </a:rPr>
              <a:t>Taipale PPI</a:t>
            </a:r>
            <a:r>
              <a:rPr lang="x-none" altLang="en-CA" sz="1600">
                <a:solidFill>
                  <a:schemeClr val="tx1"/>
                </a:solidFill>
              </a:rPr>
              <a:t>: "Yiest two hybrid studies measuring the effect of mutations on the presence / abscence of interactions."</a:t>
            </a:r>
            <a:endParaRPr lang="x-none" altLang="en-CA" sz="1600">
              <a:solidFill>
                <a:schemeClr val="tx1"/>
              </a:solidFill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Char char="•"/>
            </a:pPr>
            <a:r>
              <a:rPr lang="x-none" altLang="en-CA" sz="1600" b="1">
                <a:solidFill>
                  <a:schemeClr val="tx1"/>
                </a:solidFill>
              </a:rPr>
              <a:t>Taipale GPCA: </a:t>
            </a:r>
            <a:r>
              <a:rPr lang="x-none" altLang="en-CA" sz="1600">
                <a:solidFill>
                  <a:schemeClr val="tx1"/>
                </a:solidFill>
              </a:rPr>
              <a:t>"Gaussia princeps luciferase protein complementation assay" measuring the effect of mutations on protein affinity.</a:t>
            </a:r>
            <a:endParaRPr lang="x-none" altLang="en-CA" sz="1600">
              <a:solidFill>
                <a:schemeClr val="tx1"/>
              </a:solidFill>
            </a:endParaRPr>
          </a:p>
          <a:p>
            <a:pPr indent="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None/>
            </a:pPr>
            <a:r>
              <a:rPr lang="x-none" altLang="en-CA" sz="1600" b="1">
                <a:sym typeface="+mn-ea"/>
              </a:rPr>
              <a:t>Test:</a:t>
            </a:r>
            <a:endParaRPr lang="x-none" altLang="en-CA" sz="1600">
              <a:solidFill>
                <a:schemeClr val="tx1"/>
              </a:solidFill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Char char="•"/>
            </a:pPr>
            <a:r>
              <a:rPr lang="x-none" altLang="en-CA" sz="1600" b="1">
                <a:solidFill>
                  <a:schemeClr val="tx1"/>
                </a:solidFill>
                <a:sym typeface="+mn-ea"/>
              </a:rPr>
              <a:t>Humsavar</a:t>
            </a:r>
            <a:r>
              <a:rPr lang="x-none" altLang="en-CA" sz="1600">
                <a:solidFill>
                  <a:schemeClr val="tx1"/>
                </a:solidFill>
                <a:sym typeface="+mn-ea"/>
              </a:rPr>
              <a:t>: Disease-causing mutations vs. polymorphisms. Mostly OMIM, old ClinVar, old COSMIC.</a:t>
            </a:r>
            <a:endParaRPr lang="x-none" altLang="en-CA" sz="1600">
              <a:solidFill>
                <a:schemeClr val="tx1"/>
              </a:solidFill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Char char="•"/>
            </a:pPr>
            <a:r>
              <a:rPr lang="x-none" altLang="en-CA" sz="1600" b="1">
                <a:solidFill>
                  <a:schemeClr val="tx1"/>
                </a:solidFill>
                <a:sym typeface="+mn-ea"/>
              </a:rPr>
              <a:t>Clinvar</a:t>
            </a:r>
            <a:r>
              <a:rPr lang="x-none" altLang="en-CA" sz="1600">
                <a:solidFill>
                  <a:schemeClr val="tx1"/>
                </a:solidFill>
                <a:sym typeface="+mn-ea"/>
              </a:rPr>
              <a:t>: Disease-causing mutations with a weaker inheritence link than OMIM.</a:t>
            </a:r>
            <a:endParaRPr lang="x-none" altLang="en-CA" sz="1600">
              <a:solidFill>
                <a:schemeClr val="tx1"/>
              </a:solidFill>
              <a:sym typeface="+mn-ea"/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Char char="•"/>
            </a:pPr>
            <a:r>
              <a:rPr lang="x-none" altLang="en-CA" sz="1600" b="1">
                <a:solidFill>
                  <a:schemeClr val="tx1"/>
                </a:solidFill>
                <a:sym typeface="+mn-ea"/>
              </a:rPr>
              <a:t>COSMIC</a:t>
            </a:r>
            <a:r>
              <a:rPr lang="x-none" altLang="en-CA" sz="1600">
                <a:solidFill>
                  <a:schemeClr val="tx1"/>
                </a:solidFill>
                <a:sym typeface="+mn-ea"/>
              </a:rPr>
              <a:t>: Mutations found in cancers. Use high-confidence FATHMM predictions.</a:t>
            </a:r>
            <a:endParaRPr lang="x-none" altLang="en-CA" sz="1600" b="1">
              <a:solidFill>
                <a:schemeClr val="tx1"/>
              </a:solidFill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Char char="•"/>
            </a:pPr>
            <a:r>
              <a:rPr lang="x-none" altLang="en-CA" sz="1600" b="1">
                <a:solidFill>
                  <a:schemeClr val="tx1"/>
                </a:solidFill>
              </a:rPr>
              <a:t>SUMO Ligase</a:t>
            </a:r>
            <a:r>
              <a:rPr lang="x-none" altLang="en-CA" sz="1600">
                <a:solidFill>
                  <a:schemeClr val="tx1"/>
                </a:solidFill>
              </a:rPr>
              <a:t>: Mutations affecting the activity of SUMO ligase, measured using a cell viability assey.</a:t>
            </a:r>
            <a:endParaRPr lang="x-none" altLang="en-CA" sz="1600">
              <a:solidFill>
                <a:schemeClr val="tx1"/>
              </a:solidFill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Char char="•"/>
            </a:pPr>
            <a:r>
              <a:rPr lang="x-none" altLang="en-CA" sz="1600" b="1">
                <a:solidFill>
                  <a:schemeClr val="tx1"/>
                </a:solidFill>
              </a:rPr>
              <a:t>AB-Bind</a:t>
            </a:r>
            <a:r>
              <a:rPr lang="x-none" altLang="en-CA" sz="1600">
                <a:solidFill>
                  <a:schemeClr val="tx1"/>
                </a:solidFill>
              </a:rPr>
              <a:t>: Antibody affinity maturation experiments.</a:t>
            </a:r>
            <a:endParaRPr lang="x-none" altLang="en-CA" sz="1600">
              <a:solidFill>
                <a:schemeClr val="tx1"/>
              </a:solidFill>
            </a:endParaRPr>
          </a:p>
          <a:p>
            <a:pPr marL="285750" indent="-285750" fontAlgn="auto">
              <a:spcBef>
                <a:spcPts val="600"/>
              </a:spcBef>
              <a:spcAft>
                <a:spcPts val="0"/>
              </a:spcAft>
              <a:buFont typeface="Arial" panose="02080604020202020204" charset="0"/>
              <a:buChar char="•"/>
            </a:pPr>
            <a:r>
              <a:rPr lang="x-none" altLang="en-CA" sz="1600" b="1">
                <a:solidFill>
                  <a:schemeClr val="tx1"/>
                </a:solidFill>
              </a:rPr>
              <a:t>Benedix </a:t>
            </a:r>
            <a:r>
              <a:rPr lang="x-none" altLang="en-CA" sz="1600" b="1" i="1">
                <a:solidFill>
                  <a:schemeClr val="tx1"/>
                </a:solidFill>
              </a:rPr>
              <a:t>et al.</a:t>
            </a:r>
            <a:r>
              <a:rPr lang="x-none" altLang="en-CA" sz="1600">
                <a:solidFill>
                  <a:schemeClr val="tx1"/>
                </a:solidFill>
              </a:rPr>
              <a:t>: Alanine scanning of the TEM1-BLIP (</a:t>
            </a:r>
            <a:r>
              <a:rPr lang="x-none" altLang="en-CA" sz="1600">
                <a:solidFill>
                  <a:schemeClr val="tx1"/>
                </a:solidFill>
                <a:cs typeface="Arial" panose="02080604020202020204" charset="0"/>
              </a:rPr>
              <a:t>β-lactamase - </a:t>
            </a:r>
            <a:r>
              <a:rPr lang="x-none" altLang="en-CA" sz="1600">
                <a:solidFill>
                  <a:schemeClr val="tx1"/>
                </a:solidFill>
                <a:cs typeface="Arial" panose="02080604020202020204" charset="0"/>
                <a:sym typeface="+mn-ea"/>
              </a:rPr>
              <a:t>β-lactamase-inhibitor) </a:t>
            </a:r>
            <a:r>
              <a:rPr lang="x-none" altLang="en-CA" sz="1600">
                <a:solidFill>
                  <a:schemeClr val="tx1"/>
                </a:solidFill>
              </a:rPr>
              <a:t>complex.</a:t>
            </a:r>
            <a:endParaRPr lang="x-none" altLang="en-CA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</a:t>
            </a:r>
            <a:r>
              <a:rPr lang="x-none" altLang="en-CA" b="0">
                <a:sym typeface="+mn-ea"/>
              </a:rPr>
              <a:t>Core predictor</a:t>
            </a:r>
            <a:endParaRPr lang="x-none" altLang="en-CA" b="0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Core parameter search</a:t>
            </a:r>
            <a:endParaRPr lang="x-none" altLang="en-CA" b="0" dirty="0" smtClean="0"/>
          </a:p>
        </p:txBody>
      </p:sp>
      <p:pic>
        <p:nvPicPr>
          <p:cNvPr id="3" name="Picture 2" descr="/home/kimlab1/strokach/documents/manuscripts/msc_thesis/static/elaspic_training_set/machine_learning/gridsearch_core.pnggridsearch_cor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53" y="955801"/>
            <a:ext cx="9143365" cy="42741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1925" y="5805170"/>
            <a:ext cx="6193790" cy="9163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CA"/>
              <a:t>Training combined = 3 </a:t>
            </a:r>
            <a:r>
              <a:rPr lang="x-none" altLang="en-CA">
                <a:cs typeface="Arial" panose="02080604020202020204" charset="0"/>
              </a:rPr>
              <a:t>× </a:t>
            </a:r>
            <a:r>
              <a:rPr lang="x-none" altLang="en-CA" i="1">
                <a:cs typeface="Arial" panose="02080604020202020204" charset="0"/>
              </a:rPr>
              <a:t>Cross-validation</a:t>
            </a:r>
            <a:r>
              <a:rPr lang="x-none" altLang="en-CA">
                <a:cs typeface="Arial" panose="02080604020202020204" charset="0"/>
              </a:rPr>
              <a:t> + </a:t>
            </a:r>
            <a:endParaRPr lang="x-none" altLang="en-CA">
              <a:cs typeface="Arial" panose="02080604020202020204" charset="0"/>
            </a:endParaRPr>
          </a:p>
          <a:p>
            <a:pPr algn="l"/>
            <a:r>
              <a:rPr lang="x-none" altLang="en-CA">
                <a:cs typeface="Arial" panose="02080604020202020204" charset="0"/>
              </a:rPr>
              <a:t>                                    1 </a:t>
            </a:r>
            <a:r>
              <a:rPr lang="x-none" altLang="en-CA">
                <a:cs typeface="Arial" panose="02080604020202020204" charset="0"/>
                <a:sym typeface="+mn-ea"/>
              </a:rPr>
              <a:t>× (</a:t>
            </a:r>
            <a:r>
              <a:rPr lang="x-none" altLang="en-CA" i="1">
                <a:cs typeface="Arial" panose="02080604020202020204" charset="0"/>
                <a:sym typeface="+mn-ea"/>
              </a:rPr>
              <a:t>Humsavar  </a:t>
            </a:r>
            <a:r>
              <a:rPr lang="x-none" altLang="en-CA">
                <a:cs typeface="Arial" panose="02080604020202020204" charset="0"/>
                <a:sym typeface="+mn-ea"/>
              </a:rPr>
              <a:t>+ </a:t>
            </a:r>
            <a:r>
              <a:rPr lang="x-none" altLang="en-CA" i="1">
                <a:cs typeface="Arial" panose="02080604020202020204" charset="0"/>
                <a:sym typeface="+mn-ea"/>
              </a:rPr>
              <a:t>ClinVar </a:t>
            </a:r>
            <a:r>
              <a:rPr lang="x-none" altLang="en-CA">
                <a:cs typeface="Arial" panose="02080604020202020204" charset="0"/>
                <a:sym typeface="+mn-ea"/>
              </a:rPr>
              <a:t>+ </a:t>
            </a:r>
            <a:r>
              <a:rPr lang="x-none" altLang="en-CA" i="1">
                <a:cs typeface="Arial" panose="02080604020202020204" charset="0"/>
                <a:sym typeface="+mn-ea"/>
              </a:rPr>
              <a:t>COSMIC) </a:t>
            </a:r>
            <a:r>
              <a:rPr lang="x-none" altLang="en-CA">
                <a:cs typeface="Arial" panose="02080604020202020204" charset="0"/>
                <a:sym typeface="+mn-ea"/>
              </a:rPr>
              <a:t>+</a:t>
            </a:r>
            <a:endParaRPr lang="x-none" altLang="en-CA">
              <a:cs typeface="Arial" panose="02080604020202020204" charset="0"/>
              <a:sym typeface="+mn-ea"/>
            </a:endParaRPr>
          </a:p>
          <a:p>
            <a:pPr algn="l"/>
            <a:r>
              <a:rPr lang="x-none" altLang="en-CA">
                <a:cs typeface="Arial" panose="02080604020202020204" charset="0"/>
              </a:rPr>
              <a:t>                                    1 </a:t>
            </a:r>
            <a:r>
              <a:rPr lang="x-none" altLang="en-CA">
                <a:cs typeface="Arial" panose="02080604020202020204" charset="0"/>
                <a:sym typeface="+mn-ea"/>
              </a:rPr>
              <a:t>× </a:t>
            </a:r>
            <a:r>
              <a:rPr lang="x-none" altLang="en-CA" i="1">
                <a:cs typeface="Arial" panose="02080604020202020204" charset="0"/>
                <a:sym typeface="+mn-ea"/>
              </a:rPr>
              <a:t>Taipale</a:t>
            </a:r>
            <a:endParaRPr lang="x-none" altLang="en-CA">
              <a:cs typeface="Arial" panose="020806040202020202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Core feature elimination</a:t>
            </a:r>
            <a:endParaRPr lang="x-none" altLang="en-CA" b="0" dirty="0" smtClean="0"/>
          </a:p>
        </p:txBody>
      </p:sp>
      <p:pic>
        <p:nvPicPr>
          <p:cNvPr id="3" name="Picture 2" descr="/home/kimlab1/strokach/documents/manuscripts/msc_thesis/static/elaspic_training_set/machine_learning/feature_elimination_core.pngfeature_elimination_cor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949874"/>
            <a:ext cx="9144000" cy="45192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1925" y="5805170"/>
            <a:ext cx="6193790" cy="9163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CA"/>
              <a:t>Training combined = 3 </a:t>
            </a:r>
            <a:r>
              <a:rPr lang="x-none" altLang="en-CA">
                <a:cs typeface="Arial" panose="02080604020202020204" charset="0"/>
              </a:rPr>
              <a:t>× </a:t>
            </a:r>
            <a:r>
              <a:rPr lang="x-none" altLang="en-CA" i="1">
                <a:cs typeface="Arial" panose="02080604020202020204" charset="0"/>
              </a:rPr>
              <a:t>Cross-validation</a:t>
            </a:r>
            <a:r>
              <a:rPr lang="x-none" altLang="en-CA">
                <a:cs typeface="Arial" panose="02080604020202020204" charset="0"/>
              </a:rPr>
              <a:t> + </a:t>
            </a:r>
            <a:endParaRPr lang="x-none" altLang="en-CA">
              <a:cs typeface="Arial" panose="02080604020202020204" charset="0"/>
            </a:endParaRPr>
          </a:p>
          <a:p>
            <a:pPr algn="l"/>
            <a:r>
              <a:rPr lang="x-none" altLang="en-CA">
                <a:cs typeface="Arial" panose="02080604020202020204" charset="0"/>
              </a:rPr>
              <a:t>                                    1 </a:t>
            </a:r>
            <a:r>
              <a:rPr lang="x-none" altLang="en-CA">
                <a:cs typeface="Arial" panose="02080604020202020204" charset="0"/>
                <a:sym typeface="+mn-ea"/>
              </a:rPr>
              <a:t>× (</a:t>
            </a:r>
            <a:r>
              <a:rPr lang="x-none" altLang="en-CA" i="1">
                <a:cs typeface="Arial" panose="02080604020202020204" charset="0"/>
                <a:sym typeface="+mn-ea"/>
              </a:rPr>
              <a:t>Humsavar  </a:t>
            </a:r>
            <a:r>
              <a:rPr lang="x-none" altLang="en-CA">
                <a:cs typeface="Arial" panose="02080604020202020204" charset="0"/>
                <a:sym typeface="+mn-ea"/>
              </a:rPr>
              <a:t>+ </a:t>
            </a:r>
            <a:r>
              <a:rPr lang="x-none" altLang="en-CA" i="1">
                <a:cs typeface="Arial" panose="02080604020202020204" charset="0"/>
                <a:sym typeface="+mn-ea"/>
              </a:rPr>
              <a:t>ClinVar </a:t>
            </a:r>
            <a:r>
              <a:rPr lang="x-none" altLang="en-CA">
                <a:cs typeface="Arial" panose="02080604020202020204" charset="0"/>
                <a:sym typeface="+mn-ea"/>
              </a:rPr>
              <a:t>+ </a:t>
            </a:r>
            <a:r>
              <a:rPr lang="x-none" altLang="en-CA" i="1">
                <a:cs typeface="Arial" panose="02080604020202020204" charset="0"/>
                <a:sym typeface="+mn-ea"/>
              </a:rPr>
              <a:t>COSMIC) </a:t>
            </a:r>
            <a:r>
              <a:rPr lang="x-none" altLang="en-CA">
                <a:cs typeface="Arial" panose="02080604020202020204" charset="0"/>
                <a:sym typeface="+mn-ea"/>
              </a:rPr>
              <a:t>+</a:t>
            </a:r>
            <a:endParaRPr lang="x-none" altLang="en-CA">
              <a:cs typeface="Arial" panose="02080604020202020204" charset="0"/>
              <a:sym typeface="+mn-ea"/>
            </a:endParaRPr>
          </a:p>
          <a:p>
            <a:pPr algn="l"/>
            <a:r>
              <a:rPr lang="x-none" altLang="en-CA">
                <a:cs typeface="Arial" panose="02080604020202020204" charset="0"/>
              </a:rPr>
              <a:t>                                    1 </a:t>
            </a:r>
            <a:r>
              <a:rPr lang="x-none" altLang="en-CA">
                <a:cs typeface="Arial" panose="02080604020202020204" charset="0"/>
                <a:sym typeface="+mn-ea"/>
              </a:rPr>
              <a:t>× </a:t>
            </a:r>
            <a:r>
              <a:rPr lang="x-none" altLang="en-CA" i="1">
                <a:cs typeface="Arial" panose="02080604020202020204" charset="0"/>
                <a:sym typeface="+mn-ea"/>
              </a:rPr>
              <a:t>Taipale</a:t>
            </a:r>
            <a:endParaRPr lang="x-none" altLang="en-CA">
              <a:cs typeface="Arial" panose="020806040202020202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Core important features</a:t>
            </a:r>
            <a:endParaRPr lang="x-none" altLang="en-CA" b="0" dirty="0" smtClean="0"/>
          </a:p>
        </p:txBody>
      </p:sp>
      <p:graphicFrame>
        <p:nvGraphicFramePr>
          <p:cNvPr id="4" name="Table 3"/>
          <p:cNvGraphicFramePr/>
          <p:nvPr/>
        </p:nvGraphicFramePr>
        <p:xfrm>
          <a:off x="1322070" y="867410"/>
          <a:ext cx="6739890" cy="564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025"/>
                <a:gridCol w="3226435"/>
                <a:gridCol w="646430"/>
              </a:tblGrid>
              <a:tr h="36830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x-none"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Feature name</a:t>
                      </a:r>
                      <a:endParaRPr lang="x-none"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x-none"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Feature description</a:t>
                      </a:r>
                      <a:endParaRPr lang="x-none"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x-none"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 / **</a:t>
                      </a:r>
                      <a:endParaRPr lang="x-none"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alignment_coverage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Alignment quality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alignment_identity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Alignment quality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alignment_score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Alignment quality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backbone_hbond_change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21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backbone_hbond_wt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cis_bond_wt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disulfide_wt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electrostatic_kon_change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electrostatics_change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21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entropy_mainchain_change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helix_dipole_wt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matrix_score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Sequence conservation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pcv_hbond_change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pcv_hbond_self_change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pcv_salt_equal_change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pcv_salt_equal_self_wt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pcv_salt_equal_wt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85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pcv_salt_opposite_change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31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pcv_vdw_self_change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provean_score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Sequence conservation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**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sloop_entropy_wt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5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solvation_hydrophobic_change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solvation_polar_change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**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21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solvent_accessibility_wt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31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torsional_clash_change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21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van_der_waals_clashes_change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49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water_bridge_wt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16370" y="6525260"/>
            <a:ext cx="24923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CA" sz="1200"/>
              <a:t>*    top 6            **  top 6 interface</a:t>
            </a:r>
            <a:endParaRPr lang="x-none" altLang="en-CA"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Core cross-validation</a:t>
            </a:r>
            <a:endParaRPr lang="x-none" altLang="en-CA" b="0" dirty="0" smtClean="0"/>
          </a:p>
        </p:txBody>
      </p:sp>
      <p:pic>
        <p:nvPicPr>
          <p:cNvPr id="3" name="Picture 2" descr="crossvalidation_performance_co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1124585"/>
            <a:ext cx="6669405" cy="46062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Core validation/test performance</a:t>
            </a:r>
            <a:endParaRPr lang="x-none" altLang="en-CA" b="0" dirty="0" smtClean="0"/>
          </a:p>
        </p:txBody>
      </p:sp>
      <p:pic>
        <p:nvPicPr>
          <p:cNvPr id="4" name="Picture 3" descr="validation_performance_co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5740" y="1340485"/>
            <a:ext cx="6281420" cy="2174240"/>
          </a:xfrm>
          <a:prstGeom prst="rect">
            <a:avLst/>
          </a:prstGeom>
        </p:spPr>
      </p:pic>
      <p:pic>
        <p:nvPicPr>
          <p:cNvPr id="5" name="Picture 4" descr="test_performance_co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4005580"/>
            <a:ext cx="8072755" cy="22459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Interface predictor</a:t>
            </a:r>
            <a:endParaRPr lang="x-none" altLang="en-CA" b="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Introduction</a:t>
            </a:r>
            <a:r>
              <a:rPr lang="x-none" altLang="en-CA" b="0" dirty="0" smtClean="0"/>
              <a:t> - Rise in genome sequening</a:t>
            </a:r>
            <a:endParaRPr lang="x-none" altLang="en-CA" b="0" dirty="0" smtClean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835" y="1397635"/>
            <a:ext cx="3309620" cy="5200015"/>
          </a:xfrm>
        </p:spPr>
        <p:txBody>
          <a:bodyPr/>
          <a:p>
            <a:r>
              <a:rPr lang="x-none" altLang="en-CA" sz="2400"/>
              <a:t>Cost of genome sequencing has fallen dramatically.</a:t>
            </a:r>
            <a:endParaRPr lang="x-none" altLang="en-CA" sz="2400"/>
          </a:p>
          <a:p>
            <a:pPr fontAlgn="auto">
              <a:spcBef>
                <a:spcPts val="1100"/>
              </a:spcBef>
              <a:spcAft>
                <a:spcPts val="1200"/>
              </a:spcAft>
            </a:pPr>
            <a:r>
              <a:rPr lang="x-none" altLang="en-CA" sz="2400"/>
              <a:t>Interpreting genomic variants to yield meaningful and actionable results remains a challenge.</a:t>
            </a:r>
            <a:endParaRPr lang="x-none" altLang="en-CA" sz="2400"/>
          </a:p>
        </p:txBody>
      </p:sp>
      <p:grpSp>
        <p:nvGrpSpPr>
          <p:cNvPr id="13" name="Group 12"/>
          <p:cNvGrpSpPr/>
          <p:nvPr/>
        </p:nvGrpSpPr>
        <p:grpSpPr>
          <a:xfrm>
            <a:off x="4058894" y="908685"/>
            <a:ext cx="4836160" cy="3925102"/>
            <a:chOff x="6293" y="1431"/>
            <a:chExt cx="7941" cy="6445"/>
          </a:xfrm>
        </p:grpSpPr>
        <p:sp>
          <p:nvSpPr>
            <p:cNvPr id="5" name="TextBox 4"/>
            <p:cNvSpPr txBox="1"/>
            <p:nvPr/>
          </p:nvSpPr>
          <p:spPr>
            <a:xfrm>
              <a:off x="6293" y="7442"/>
              <a:ext cx="6641" cy="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CA" altLang="en-US" sz="900"/>
                <a:t>https://www.genome.gov/27541954/dna-sequencing-costs-data/</a:t>
              </a:r>
              <a:endParaRPr lang="en-CA" altLang="en-US" sz="9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293" y="1431"/>
              <a:ext cx="7941" cy="5956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965" y="5085080"/>
            <a:ext cx="5749925" cy="8064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Interface parameter search</a:t>
            </a:r>
            <a:endParaRPr lang="x-none" altLang="en-CA" b="0" dirty="0" smtClean="0"/>
          </a:p>
        </p:txBody>
      </p:sp>
      <p:pic>
        <p:nvPicPr>
          <p:cNvPr id="3" name="Picture 2" descr="/home/kimlab1/strokach/documents/manuscripts/msc_thesis/static/elaspic_training_set/machine_learning/gridsearch_interface.pnggridsearch_interfac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955641"/>
            <a:ext cx="9143365" cy="42741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1925" y="5805170"/>
            <a:ext cx="6193790" cy="9163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CA"/>
              <a:t>Training combined = 3 </a:t>
            </a:r>
            <a:r>
              <a:rPr lang="x-none" altLang="en-CA">
                <a:cs typeface="Arial" panose="02080604020202020204" charset="0"/>
              </a:rPr>
              <a:t>× </a:t>
            </a:r>
            <a:r>
              <a:rPr lang="x-none" altLang="en-CA" i="1">
                <a:cs typeface="Arial" panose="02080604020202020204" charset="0"/>
              </a:rPr>
              <a:t>Cross-validation</a:t>
            </a:r>
            <a:r>
              <a:rPr lang="x-none" altLang="en-CA">
                <a:cs typeface="Arial" panose="02080604020202020204" charset="0"/>
              </a:rPr>
              <a:t> + </a:t>
            </a:r>
            <a:endParaRPr lang="x-none" altLang="en-CA">
              <a:cs typeface="Arial" panose="02080604020202020204" charset="0"/>
            </a:endParaRPr>
          </a:p>
          <a:p>
            <a:pPr algn="l"/>
            <a:r>
              <a:rPr lang="x-none" altLang="en-CA">
                <a:cs typeface="Arial" panose="02080604020202020204" charset="0"/>
              </a:rPr>
              <a:t>                                    1 </a:t>
            </a:r>
            <a:r>
              <a:rPr lang="x-none" altLang="en-CA">
                <a:cs typeface="Arial" panose="02080604020202020204" charset="0"/>
                <a:sym typeface="+mn-ea"/>
              </a:rPr>
              <a:t>× (</a:t>
            </a:r>
            <a:r>
              <a:rPr lang="x-none" altLang="en-CA" i="1">
                <a:cs typeface="Arial" panose="02080604020202020204" charset="0"/>
                <a:sym typeface="+mn-ea"/>
              </a:rPr>
              <a:t>Humsavar  </a:t>
            </a:r>
            <a:r>
              <a:rPr lang="x-none" altLang="en-CA">
                <a:cs typeface="Arial" panose="02080604020202020204" charset="0"/>
                <a:sym typeface="+mn-ea"/>
              </a:rPr>
              <a:t>+ </a:t>
            </a:r>
            <a:r>
              <a:rPr lang="x-none" altLang="en-CA" i="1">
                <a:cs typeface="Arial" panose="02080604020202020204" charset="0"/>
                <a:sym typeface="+mn-ea"/>
              </a:rPr>
              <a:t>ClinVar </a:t>
            </a:r>
            <a:r>
              <a:rPr lang="x-none" altLang="en-CA">
                <a:cs typeface="Arial" panose="02080604020202020204" charset="0"/>
                <a:sym typeface="+mn-ea"/>
              </a:rPr>
              <a:t>+ </a:t>
            </a:r>
            <a:r>
              <a:rPr lang="x-none" altLang="en-CA" i="1">
                <a:cs typeface="Arial" panose="02080604020202020204" charset="0"/>
                <a:sym typeface="+mn-ea"/>
              </a:rPr>
              <a:t>COSMIC) </a:t>
            </a:r>
            <a:r>
              <a:rPr lang="x-none" altLang="en-CA">
                <a:cs typeface="Arial" panose="02080604020202020204" charset="0"/>
                <a:sym typeface="+mn-ea"/>
              </a:rPr>
              <a:t>+</a:t>
            </a:r>
            <a:endParaRPr lang="x-none" altLang="en-CA">
              <a:cs typeface="Arial" panose="02080604020202020204" charset="0"/>
              <a:sym typeface="+mn-ea"/>
            </a:endParaRPr>
          </a:p>
          <a:p>
            <a:pPr algn="l"/>
            <a:r>
              <a:rPr lang="x-none" altLang="en-CA">
                <a:cs typeface="Arial" panose="02080604020202020204" charset="0"/>
              </a:rPr>
              <a:t>                                    1/4 </a:t>
            </a:r>
            <a:r>
              <a:rPr lang="x-none" altLang="en-CA">
                <a:cs typeface="Arial" panose="02080604020202020204" charset="0"/>
                <a:sym typeface="+mn-ea"/>
              </a:rPr>
              <a:t>× (</a:t>
            </a:r>
            <a:r>
              <a:rPr lang="x-none" altLang="en-CA" i="1">
                <a:cs typeface="Arial" panose="02080604020202020204" charset="0"/>
                <a:sym typeface="+mn-ea"/>
              </a:rPr>
              <a:t>Taipale PPI </a:t>
            </a:r>
            <a:r>
              <a:rPr lang="x-none" altLang="en-CA">
                <a:cs typeface="Arial" panose="02080604020202020204" charset="0"/>
                <a:sym typeface="+mn-ea"/>
              </a:rPr>
              <a:t>+ </a:t>
            </a:r>
            <a:r>
              <a:rPr lang="x-none" altLang="en-CA" i="1">
                <a:cs typeface="Arial" panose="02080604020202020204" charset="0"/>
                <a:sym typeface="+mn-ea"/>
              </a:rPr>
              <a:t>Taipale GPCA</a:t>
            </a:r>
            <a:r>
              <a:rPr lang="x-none" altLang="en-CA">
                <a:cs typeface="Arial" panose="02080604020202020204" charset="0"/>
              </a:rPr>
              <a:t>)</a:t>
            </a:r>
            <a:endParaRPr lang="x-none" altLang="en-CA">
              <a:cs typeface="Arial" panose="0208060402020202020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Interface feature elimination</a:t>
            </a:r>
            <a:endParaRPr lang="x-none" altLang="en-CA" b="0" dirty="0" smtClean="0"/>
          </a:p>
        </p:txBody>
      </p:sp>
      <p:pic>
        <p:nvPicPr>
          <p:cNvPr id="3" name="Picture 2" descr="/home/kimlab1/strokach/documents/manuscripts/msc_thesis/static/elaspic_training_set/machine_learning/feature_elimination_interface.pngfeature_elimination_interfac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949874"/>
            <a:ext cx="9144000" cy="45192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1925" y="5805170"/>
            <a:ext cx="6193790" cy="9163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CA"/>
              <a:t>Training combined = 3 </a:t>
            </a:r>
            <a:r>
              <a:rPr lang="x-none" altLang="en-CA">
                <a:cs typeface="Arial" panose="02080604020202020204" charset="0"/>
              </a:rPr>
              <a:t>× </a:t>
            </a:r>
            <a:r>
              <a:rPr lang="x-none" altLang="en-CA" i="1">
                <a:cs typeface="Arial" panose="02080604020202020204" charset="0"/>
              </a:rPr>
              <a:t>Cross-validation</a:t>
            </a:r>
            <a:r>
              <a:rPr lang="x-none" altLang="en-CA">
                <a:cs typeface="Arial" panose="02080604020202020204" charset="0"/>
              </a:rPr>
              <a:t> + </a:t>
            </a:r>
            <a:endParaRPr lang="x-none" altLang="en-CA">
              <a:cs typeface="Arial" panose="02080604020202020204" charset="0"/>
            </a:endParaRPr>
          </a:p>
          <a:p>
            <a:pPr algn="l"/>
            <a:r>
              <a:rPr lang="x-none" altLang="en-CA">
                <a:cs typeface="Arial" panose="02080604020202020204" charset="0"/>
              </a:rPr>
              <a:t>                                    1 </a:t>
            </a:r>
            <a:r>
              <a:rPr lang="x-none" altLang="en-CA">
                <a:cs typeface="Arial" panose="02080604020202020204" charset="0"/>
                <a:sym typeface="+mn-ea"/>
              </a:rPr>
              <a:t>× (</a:t>
            </a:r>
            <a:r>
              <a:rPr lang="x-none" altLang="en-CA" i="1">
                <a:cs typeface="Arial" panose="02080604020202020204" charset="0"/>
                <a:sym typeface="+mn-ea"/>
              </a:rPr>
              <a:t>Humsavar  </a:t>
            </a:r>
            <a:r>
              <a:rPr lang="x-none" altLang="en-CA">
                <a:cs typeface="Arial" panose="02080604020202020204" charset="0"/>
                <a:sym typeface="+mn-ea"/>
              </a:rPr>
              <a:t>+ </a:t>
            </a:r>
            <a:r>
              <a:rPr lang="x-none" altLang="en-CA" i="1">
                <a:cs typeface="Arial" panose="02080604020202020204" charset="0"/>
                <a:sym typeface="+mn-ea"/>
              </a:rPr>
              <a:t>ClinVar </a:t>
            </a:r>
            <a:r>
              <a:rPr lang="x-none" altLang="en-CA">
                <a:cs typeface="Arial" panose="02080604020202020204" charset="0"/>
                <a:sym typeface="+mn-ea"/>
              </a:rPr>
              <a:t>+ </a:t>
            </a:r>
            <a:r>
              <a:rPr lang="x-none" altLang="en-CA" i="1">
                <a:cs typeface="Arial" panose="02080604020202020204" charset="0"/>
                <a:sym typeface="+mn-ea"/>
              </a:rPr>
              <a:t>COSMIC) </a:t>
            </a:r>
            <a:r>
              <a:rPr lang="x-none" altLang="en-CA">
                <a:cs typeface="Arial" panose="02080604020202020204" charset="0"/>
                <a:sym typeface="+mn-ea"/>
              </a:rPr>
              <a:t>+</a:t>
            </a:r>
            <a:endParaRPr lang="x-none" altLang="en-CA">
              <a:cs typeface="Arial" panose="02080604020202020204" charset="0"/>
              <a:sym typeface="+mn-ea"/>
            </a:endParaRPr>
          </a:p>
          <a:p>
            <a:pPr algn="l"/>
            <a:r>
              <a:rPr lang="x-none" altLang="en-CA">
                <a:cs typeface="Arial" panose="02080604020202020204" charset="0"/>
              </a:rPr>
              <a:t>                                    1/4 </a:t>
            </a:r>
            <a:r>
              <a:rPr lang="x-none" altLang="en-CA">
                <a:cs typeface="Arial" panose="02080604020202020204" charset="0"/>
                <a:sym typeface="+mn-ea"/>
              </a:rPr>
              <a:t>× (</a:t>
            </a:r>
            <a:r>
              <a:rPr lang="x-none" altLang="en-CA" i="1">
                <a:cs typeface="Arial" panose="02080604020202020204" charset="0"/>
                <a:sym typeface="+mn-ea"/>
              </a:rPr>
              <a:t>Taipale PPI </a:t>
            </a:r>
            <a:r>
              <a:rPr lang="x-none" altLang="en-CA">
                <a:cs typeface="Arial" panose="02080604020202020204" charset="0"/>
                <a:sym typeface="+mn-ea"/>
              </a:rPr>
              <a:t>+ </a:t>
            </a:r>
            <a:r>
              <a:rPr lang="x-none" altLang="en-CA" i="1">
                <a:cs typeface="Arial" panose="02080604020202020204" charset="0"/>
                <a:sym typeface="+mn-ea"/>
              </a:rPr>
              <a:t>Taipale GPCA</a:t>
            </a:r>
            <a:r>
              <a:rPr lang="x-none" altLang="en-CA">
                <a:cs typeface="Arial" panose="02080604020202020204" charset="0"/>
              </a:rPr>
              <a:t>)</a:t>
            </a:r>
            <a:endParaRPr lang="x-none" altLang="en-CA">
              <a:cs typeface="Arial" panose="0208060402020202020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Interface important features</a:t>
            </a:r>
            <a:endParaRPr lang="x-none" altLang="en-CA" b="0" dirty="0" smtClean="0"/>
          </a:p>
        </p:txBody>
      </p:sp>
      <p:graphicFrame>
        <p:nvGraphicFramePr>
          <p:cNvPr id="4" name="Table 3"/>
          <p:cNvGraphicFramePr/>
          <p:nvPr/>
        </p:nvGraphicFramePr>
        <p:xfrm>
          <a:off x="1315085" y="870585"/>
          <a:ext cx="6725285" cy="5546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660"/>
                <a:gridCol w="3219450"/>
                <a:gridCol w="638175"/>
              </a:tblGrid>
              <a:tr h="36004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x-none"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Feature name</a:t>
                      </a:r>
                      <a:endParaRPr lang="x-none"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x-none"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Feature description</a:t>
                      </a:r>
                      <a:endParaRPr lang="x-none"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x-none"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 / **</a:t>
                      </a:r>
                      <a:endParaRPr lang="x-none"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12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alignment_score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Alignment quality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backbone_clash_change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backbone_clash_wt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backbone_hbond_change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cis_bond_wt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electrostatic_kon_wt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energy_ionisation_wt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entropy_complex_change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entropy_sidechain_change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intraclashes_energy_2_change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partial_covalent_bonds_wt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pcv_hbond_self_change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pcv_hbond_wt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pcv_salt_equal_self_change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pcv_salt_equal_wt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pcv_salt_opposite_change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pcv_salt_opposite_self_change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pcv_salt_opposite_self_wt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pcv_vdw_self_change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pcv_vdw_self_wt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pcv_vdw_wt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Physico-chemical features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provean_score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Sequence conservation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r>
                        <a:rPr lang="x-none"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x-none"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sloop_entropy_change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solvation_hydrophobic_change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solvation_polar_change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r>
                        <a:rPr lang="x-none" sz="1100" b="1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*</a:t>
                      </a:r>
                      <a:endParaRPr lang="x-none" sz="1100" b="1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solvation_polar_wt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torsional_clash_change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78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water_bridge_change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sz="1100" b="0" u="none">
                          <a:solidFill>
                            <a:srgbClr val="21212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FoldX</a:t>
                      </a: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endParaRPr sz="1100" b="0" u="none">
                        <a:solidFill>
                          <a:srgbClr val="21212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vert="horz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16370" y="6525260"/>
            <a:ext cx="218821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CA" sz="1200"/>
              <a:t>*    top 6            **  top 6 core</a:t>
            </a:r>
            <a:endParaRPr lang="x-none" altLang="en-CA"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Interface cross-validation</a:t>
            </a:r>
            <a:endParaRPr lang="x-none" altLang="en-CA" b="0" dirty="0" smtClean="0"/>
          </a:p>
        </p:txBody>
      </p:sp>
      <p:pic>
        <p:nvPicPr>
          <p:cNvPr id="3" name="Picture 2" descr="/home/kimlab1/strokach/documents/manuscripts/msc_thesis/static/elaspic_training_set/validation/crossvalidation_performance_interface.pngcrossvalidation_performance_interfac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187450" y="1124903"/>
            <a:ext cx="6669405" cy="46056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Results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Interface </a:t>
            </a:r>
            <a:r>
              <a:rPr lang="x-none" altLang="en-CA" b="0" dirty="0" smtClean="0"/>
              <a:t>validation/test performance</a:t>
            </a:r>
            <a:endParaRPr lang="x-none" altLang="en-CA" b="0" dirty="0" smtClean="0"/>
          </a:p>
        </p:txBody>
      </p:sp>
      <p:pic>
        <p:nvPicPr>
          <p:cNvPr id="4" name="Picture 3" descr="/home/kimlab1/strokach/documents/manuscripts/msc_thesis/static/elaspic_training_set/validation/validation_performance_interface.pngvalidation_performance_interfac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76960" y="1052830"/>
            <a:ext cx="7094220" cy="1955800"/>
          </a:xfrm>
          <a:prstGeom prst="rect">
            <a:avLst/>
          </a:prstGeom>
        </p:spPr>
      </p:pic>
      <p:pic>
        <p:nvPicPr>
          <p:cNvPr id="5" name="Picture 4" descr="/home/kimlab1/strokach/documents/manuscripts/msc_thesis/static/elaspic_training_set/validation/test_performance_interface.pngtest_performance_interfac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7650" y="3361055"/>
            <a:ext cx="8752840" cy="330073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CA" dirty="0" smtClean="0"/>
              <a:t>Discussion</a:t>
            </a:r>
            <a:endParaRPr lang="x-none" altLang="en-CA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8447" r="20375"/>
          <a:stretch>
            <a:fillRect/>
          </a:stretch>
        </p:blipFill>
        <p:spPr>
          <a:xfrm flipH="1">
            <a:off x="7581900" y="4237355"/>
            <a:ext cx="1541145" cy="2521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Discussion</a:t>
            </a:r>
            <a:endParaRPr lang="x-none" altLang="en-CA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15" y="908685"/>
            <a:ext cx="7197725" cy="5688330"/>
          </a:xfrm>
        </p:spPr>
        <p:txBody>
          <a:bodyPr>
            <a:noAutofit/>
          </a:bodyPr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</a:rPr>
              <a:t>"∆</a:t>
            </a:r>
            <a:r>
              <a:rPr lang="x-none" altLang="en-CA" sz="2400">
                <a:latin typeface="Euphemia" charset="0"/>
                <a:sym typeface="+mn-ea"/>
              </a:rPr>
              <a:t>∆G' is a worse predictor of mutation deleteriousness than conservation score.</a:t>
            </a:r>
            <a:endParaRPr lang="x-none" altLang="en-CA" sz="2400">
              <a:latin typeface="Euphemia" charset="0"/>
              <a:sym typeface="+mn-ea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</a:rPr>
              <a:t>This holds true even for interface mutations.</a:t>
            </a:r>
            <a:endParaRPr lang="x-none" altLang="en-CA" sz="2400">
              <a:latin typeface="Euphemia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  <a:sym typeface="+mn-ea"/>
              </a:rPr>
              <a:t>No evidence that "edgetic' mutations are more likely to be disease causing.</a:t>
            </a:r>
            <a:endParaRPr lang="x-none" altLang="en-CA" sz="2400">
              <a:latin typeface="Euphemia" charset="0"/>
              <a:sym typeface="+mn-ea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</a:rPr>
              <a:t>Most features are not very informative.</a:t>
            </a:r>
            <a:endParaRPr lang="x-none" altLang="en-CA" sz="2400">
              <a:latin typeface="Euphemia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</a:rPr>
              <a:t>The only dataset where we do better than Provean is AB-Bind.</a:t>
            </a:r>
            <a:endParaRPr lang="x-none" altLang="en-CA" sz="2400">
              <a:latin typeface="Euphemia" charset="0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  <a:sym typeface="+mn-ea"/>
              </a:rPr>
              <a:t>...</a:t>
            </a:r>
            <a:endParaRPr lang="x-none" altLang="en-CA" sz="2400">
              <a:latin typeface="Euphemia" charset="0"/>
              <a:sym typeface="+mn-ea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  <a:sym typeface="+mn-ea"/>
              </a:rPr>
              <a:t>Need to look at deleterious mutations with a small ∆∆G and benign mutations with a high ∆∆G...</a:t>
            </a:r>
            <a:endParaRPr lang="x-none" altLang="en-CA" sz="2400">
              <a:latin typeface="Euphemia" charset="0"/>
              <a:sym typeface="+mn-ea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x-none" altLang="en-CA" sz="2400">
              <a:latin typeface="Euphemia" charset="0"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l="18447" r="20375"/>
          <a:stretch>
            <a:fillRect/>
          </a:stretch>
        </p:blipFill>
        <p:spPr>
          <a:xfrm flipH="1">
            <a:off x="7581900" y="4237355"/>
            <a:ext cx="1541145" cy="2521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Discussion</a:t>
            </a:r>
            <a:endParaRPr lang="x-none" altLang="en-CA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515" y="908685"/>
            <a:ext cx="7197725" cy="5688330"/>
          </a:xfrm>
        </p:spPr>
        <p:txBody>
          <a:bodyPr>
            <a:noAutofit/>
          </a:bodyPr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  <a:sym typeface="+mn-ea"/>
              </a:rPr>
              <a:t>Don't think predicting ∆∆G on a genome-wide scale is very useful...</a:t>
            </a:r>
            <a:endParaRPr lang="x-none" altLang="en-CA" sz="2400">
              <a:latin typeface="Euphemia" charset="0"/>
              <a:sym typeface="+mn-ea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  <a:sym typeface="+mn-ea"/>
              </a:rPr>
              <a:t>...until we start thinking about building a thermodynamic model of the cell?</a:t>
            </a:r>
            <a:endParaRPr lang="x-none" altLang="en-CA" sz="2400">
              <a:latin typeface="Euphemia" charset="0"/>
              <a:sym typeface="+mn-ea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  <a:sym typeface="+mn-ea"/>
              </a:rPr>
              <a:t>Some features could be useful:</a:t>
            </a:r>
            <a:endParaRPr lang="x-none" altLang="en-CA" sz="2400">
              <a:latin typeface="Euphemia" charset="0"/>
              <a:sym typeface="+mn-ea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  <a:sym typeface="+mn-ea"/>
              </a:rPr>
              <a:t>SASA scores</a:t>
            </a:r>
            <a:endParaRPr lang="x-none" altLang="en-CA" sz="2400">
              <a:latin typeface="Euphemia" charset="0"/>
              <a:sym typeface="+mn-ea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  <a:sym typeface="+mn-ea"/>
              </a:rPr>
              <a:t>Whether or not the residue is involved in an interaction</a:t>
            </a:r>
            <a:endParaRPr lang="x-none" altLang="en-CA" sz="2400">
              <a:latin typeface="Euphemia" charset="0"/>
              <a:sym typeface="+mn-ea"/>
            </a:endParaRPr>
          </a:p>
          <a:p>
            <a:pPr marL="0" indent="0" fontAlgn="auto">
              <a:spcBef>
                <a:spcPts val="600"/>
              </a:spcBef>
              <a:spcAft>
                <a:spcPts val="600"/>
              </a:spcAft>
              <a:buNone/>
            </a:pPr>
            <a:endParaRPr lang="x-none" altLang="en-CA" sz="2400">
              <a:latin typeface="Euphemia" charset="0"/>
              <a:sym typeface="+mn-ea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  <a:sym typeface="+mn-ea"/>
              </a:rPr>
              <a:t>The only dataset where we do better than Provean is AB-Bind...</a:t>
            </a:r>
            <a:endParaRPr lang="x-none" altLang="en-CA" sz="2400">
              <a:latin typeface="Euphemia" charset="0"/>
              <a:sym typeface="+mn-ea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  <a:sym typeface="+mn-ea"/>
              </a:rPr>
              <a:t>Maybe there is a way to "repurpose' the project for protein design?</a:t>
            </a:r>
            <a:endParaRPr lang="x-none" altLang="en-CA" sz="2400">
              <a:latin typeface="Euphemia" charset="0"/>
              <a:sym typeface="+mn-ea"/>
            </a:endParaRPr>
          </a:p>
          <a:p>
            <a:pPr lvl="1" fontAlgn="auto">
              <a:spcBef>
                <a:spcPts val="600"/>
              </a:spcBef>
              <a:spcAft>
                <a:spcPts val="600"/>
              </a:spcAft>
            </a:pPr>
            <a:r>
              <a:rPr lang="x-none" altLang="en-CA" sz="2400">
                <a:latin typeface="Euphemia" charset="0"/>
                <a:sym typeface="+mn-ea"/>
              </a:rPr>
              <a:t>See future directions...</a:t>
            </a:r>
            <a:endParaRPr lang="x-none" altLang="en-CA" sz="2400">
              <a:latin typeface="Euphemia" charset="0"/>
              <a:sym typeface="+mn-ea"/>
            </a:endParaRPr>
          </a:p>
          <a:p>
            <a:pPr fontAlgn="auto">
              <a:spcBef>
                <a:spcPts val="600"/>
              </a:spcBef>
              <a:spcAft>
                <a:spcPts val="600"/>
              </a:spcAft>
            </a:pPr>
            <a:endParaRPr lang="x-none" altLang="en-CA" sz="2400">
              <a:latin typeface="Euphemia" charset="0"/>
              <a:sym typeface="+mn-ea"/>
            </a:endParaRPr>
          </a:p>
        </p:txBody>
      </p:sp>
      <p:pic>
        <p:nvPicPr>
          <p:cNvPr id="9" name="Picture 8" descr="/home/kimlab1/strokach/documents/manuscripts/msc_thesis/static/elaspic_training_set/validation/test_performance_interface.pngtest_performance_interface"/>
          <p:cNvPicPr>
            <a:picLocks noChangeAspect="1"/>
          </p:cNvPicPr>
          <p:nvPr/>
        </p:nvPicPr>
        <p:blipFill>
          <a:blip r:embed="rId2"/>
          <a:srcRect l="66686" t="-115" r="16860"/>
          <a:stretch>
            <a:fillRect/>
          </a:stretch>
        </p:blipFill>
        <p:spPr>
          <a:xfrm>
            <a:off x="7452360" y="476885"/>
            <a:ext cx="1440180" cy="33045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CA" dirty="0" smtClean="0"/>
              <a:t>Future directions</a:t>
            </a:r>
            <a:endParaRPr lang="x-none" altLang="en-CA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Future directions</a:t>
            </a:r>
            <a:endParaRPr lang="x-none" altLang="en-CA" i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x-none" altLang="en-CA"/>
              <a:t>Better features</a:t>
            </a:r>
            <a:endParaRPr lang="x-none" altLang="en-CA"/>
          </a:p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x-none" altLang="en-CA"/>
              <a:t>More training data</a:t>
            </a:r>
            <a:endParaRPr lang="x-none" altLang="en-CA"/>
          </a:p>
          <a:p>
            <a:pPr fontAlgn="auto">
              <a:spcBef>
                <a:spcPts val="1200"/>
              </a:spcBef>
              <a:spcAft>
                <a:spcPts val="1200"/>
              </a:spcAft>
            </a:pPr>
            <a:r>
              <a:rPr lang="x-none" altLang="en-CA">
                <a:solidFill>
                  <a:schemeClr val="bg1">
                    <a:lumMod val="50000"/>
                  </a:schemeClr>
                </a:solidFill>
              </a:rPr>
              <a:t>ELASPIC v2.0</a:t>
            </a:r>
            <a:endParaRPr lang="x-none" altLang="en-CA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Introduction</a:t>
            </a:r>
            <a:r>
              <a:rPr lang="x-none" altLang="en-CA" b="0" dirty="0" smtClean="0"/>
              <a:t> - Variant calling / scoring</a:t>
            </a:r>
            <a:endParaRPr lang="x-none" altLang="en-CA" b="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0" y="937895"/>
            <a:ext cx="9135745" cy="2090420"/>
            <a:chOff x="0" y="1364"/>
            <a:chExt cx="14387" cy="3292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2109"/>
              <a:ext cx="14387" cy="2547"/>
              <a:chOff x="0" y="1657"/>
              <a:chExt cx="14387" cy="254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0" y="1657"/>
                <a:ext cx="14387" cy="2224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9241" y="3698"/>
                <a:ext cx="5076" cy="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CA" altLang="en-US" sz="1200"/>
                  <a:t>https://software.broadinstitute.org/gatk/</a:t>
                </a:r>
                <a:endParaRPr lang="en-CA" altLang="en-US" sz="120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9" y="1364"/>
              <a:ext cx="5183" cy="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80604020202020204" charset="0"/>
                <a:buNone/>
              </a:pPr>
              <a:r>
                <a:rPr lang="x-none" altLang="en-CA" sz="2800" dirty="0" smtClean="0"/>
                <a:t>Variant calling</a:t>
              </a:r>
              <a:endParaRPr lang="x-none" altLang="en-CA" sz="2800" dirty="0" smtClean="0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Future directions</a:t>
            </a:r>
            <a:r>
              <a:rPr lang="x-none" altLang="en-CA" b="0" dirty="0" smtClean="0"/>
              <a:t> - Better features</a:t>
            </a:r>
            <a:endParaRPr lang="x-none" altLang="en-CA" b="0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Future directions</a:t>
            </a:r>
            <a:r>
              <a:rPr lang="x-none" altLang="en-CA" b="0" dirty="0" smtClean="0"/>
              <a:t> - Better features</a:t>
            </a:r>
            <a:endParaRPr lang="x-none" altLang="en-CA" b="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51460" y="980440"/>
            <a:ext cx="8682990" cy="2533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80604020202020204" charset="0"/>
              <a:buNone/>
            </a:pPr>
            <a:r>
              <a:rPr lang="x-none" altLang="en-CA" sz="3200" dirty="0" smtClean="0"/>
              <a:t>Lessons from convolutional neural networks:</a:t>
            </a:r>
            <a:endParaRPr lang="x-none" altLang="en-CA" sz="3200" dirty="0" smtClean="0"/>
          </a:p>
          <a:p>
            <a:pPr marL="571500" indent="-571500">
              <a:buFont typeface="Arial" panose="02080604020202020204" charset="0"/>
              <a:buChar char="•"/>
            </a:pPr>
            <a:r>
              <a:rPr lang="x-none" altLang="en-CA" sz="3200" dirty="0" smtClean="0"/>
              <a:t>Pretrain a deep ConvNet on a large dataset (e.g. ImageNet)</a:t>
            </a:r>
            <a:endParaRPr lang="x-none" altLang="en-CA" sz="3200" dirty="0" smtClean="0"/>
          </a:p>
          <a:p>
            <a:pPr marL="571500" indent="-571500">
              <a:buFont typeface="Arial" panose="02080604020202020204" charset="0"/>
              <a:buChar char="•"/>
            </a:pPr>
            <a:r>
              <a:rPr lang="x-none" altLang="en-CA" sz="3200" dirty="0" smtClean="0"/>
              <a:t>Use the first layer(s) in other applications with a smaller training set</a:t>
            </a:r>
            <a:endParaRPr lang="x-none" altLang="en-CA" sz="32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2275" y="3933190"/>
            <a:ext cx="5662295" cy="231203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Future directions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Better features</a:t>
            </a:r>
            <a:endParaRPr lang="x-none" altLang="en-CA" b="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51460" y="980440"/>
            <a:ext cx="8682990" cy="44831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80604020202020204" charset="0"/>
              <a:buNone/>
            </a:pPr>
            <a:r>
              <a:rPr lang="x-none" altLang="en-CA" sz="2400" dirty="0" smtClean="0"/>
              <a:t>Use the same approach for ELASPIC:</a:t>
            </a:r>
            <a:endParaRPr lang="x-none" altLang="en-CA" sz="2400" dirty="0" smtClean="0"/>
          </a:p>
          <a:p>
            <a:pPr marL="571500" indent="-571500">
              <a:buFont typeface="Arial" panose="02080604020202020204" charset="0"/>
              <a:buChar char="•"/>
            </a:pPr>
            <a:r>
              <a:rPr lang="x-none" altLang="en-CA" sz="2400" dirty="0" smtClean="0"/>
              <a:t>Feature extraction using a Gradient Boosting Classifier (GBC) trained to predict deleteriousness scores</a:t>
            </a:r>
            <a:endParaRPr lang="x-none" altLang="en-CA" sz="2400" dirty="0" smtClean="0"/>
          </a:p>
          <a:p>
            <a:pPr marL="1028700" lvl="1" indent="-571500">
              <a:buFont typeface="Arial" panose="02080604020202020204" charset="0"/>
              <a:buChar char="•"/>
            </a:pPr>
            <a:r>
              <a:rPr lang="x-none" altLang="en-CA" sz="2400" i="1" dirty="0" smtClean="0"/>
              <a:t>With provean:</a:t>
            </a:r>
            <a:r>
              <a:rPr lang="x-none" altLang="en-CA" sz="2400" dirty="0" smtClean="0"/>
              <a:t> learn features with better mixing of sequence and structural information?</a:t>
            </a:r>
            <a:endParaRPr lang="x-none" altLang="en-CA" sz="2400" dirty="0" smtClean="0"/>
          </a:p>
          <a:p>
            <a:pPr marL="1028700" lvl="1" indent="-571500">
              <a:buFont typeface="Arial" panose="02080604020202020204" charset="0"/>
              <a:buChar char="•"/>
            </a:pPr>
            <a:r>
              <a:rPr lang="x-none" altLang="en-CA" sz="2400" i="1" dirty="0" smtClean="0"/>
              <a:t>Without provean:</a:t>
            </a:r>
            <a:r>
              <a:rPr lang="x-none" altLang="en-CA" sz="2400" dirty="0" smtClean="0"/>
              <a:t> learn features approximating backbone wiggle in the absence of sequence information.</a:t>
            </a:r>
            <a:endParaRPr lang="x-none" altLang="en-CA" sz="2400" dirty="0" smtClean="0"/>
          </a:p>
          <a:p>
            <a:pPr marL="571500" indent="-571500">
              <a:buFont typeface="Arial" panose="02080604020202020204" charset="0"/>
              <a:buChar char="•"/>
            </a:pPr>
            <a:r>
              <a:rPr lang="x-none" altLang="en-CA" sz="2400" dirty="0" smtClean="0"/>
              <a:t>Logistic regression using trained GBC features as input to predict mutation.</a:t>
            </a:r>
            <a:endParaRPr lang="x-none" altLang="en-CA" sz="2400" dirty="0" smtClean="0"/>
          </a:p>
          <a:p>
            <a:pPr marL="571500" indent="-571500">
              <a:buFont typeface="Arial" panose="02080604020202020204" charset="0"/>
              <a:buChar char="•"/>
            </a:pPr>
            <a:r>
              <a:rPr lang="x-none" altLang="en-CA" sz="2400" dirty="0" smtClean="0"/>
              <a:t>At least good performance telling you which mutations are bad...</a:t>
            </a:r>
            <a:endParaRPr lang="x-none" altLang="en-CA" sz="2400" dirty="0" smtClean="0"/>
          </a:p>
        </p:txBody>
      </p:sp>
      <p:pic>
        <p:nvPicPr>
          <p:cNvPr id="11" name="Picture 10" descr="gridsearch_co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3910" y="5220335"/>
            <a:ext cx="3129915" cy="14719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Future directions</a:t>
            </a:r>
            <a:r>
              <a:rPr lang="x-none" altLang="en-CA" b="0" dirty="0" smtClean="0"/>
              <a:t> - </a:t>
            </a:r>
            <a:r>
              <a:rPr lang="x-none" altLang="en-CA" b="0" dirty="0" smtClean="0">
                <a:sym typeface="+mn-ea"/>
              </a:rPr>
              <a:t>Better features</a:t>
            </a:r>
            <a:endParaRPr lang="x-none" altLang="en-CA" b="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980440"/>
            <a:ext cx="4370070" cy="4773295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4932680" y="1052830"/>
            <a:ext cx="575945" cy="18719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CA" altLang="en-US"/>
          </a:p>
        </p:txBody>
      </p:sp>
      <p:sp>
        <p:nvSpPr>
          <p:cNvPr id="7" name="Right Brace 6"/>
          <p:cNvSpPr/>
          <p:nvPr/>
        </p:nvSpPr>
        <p:spPr>
          <a:xfrm>
            <a:off x="4932680" y="2997200"/>
            <a:ext cx="575945" cy="138557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CA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23890" y="1506220"/>
            <a:ext cx="2428875" cy="916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CA"/>
              <a:t>Train to predict the deleteriousness of mutations.</a:t>
            </a:r>
            <a:endParaRPr lang="x-none" altLang="en-CA"/>
          </a:p>
        </p:txBody>
      </p:sp>
      <p:sp>
        <p:nvSpPr>
          <p:cNvPr id="9" name="TextBox 8"/>
          <p:cNvSpPr txBox="1"/>
          <p:nvPr/>
        </p:nvSpPr>
        <p:spPr>
          <a:xfrm>
            <a:off x="5723890" y="3488055"/>
            <a:ext cx="2428875" cy="3841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CA"/>
              <a:t>Train to predict </a:t>
            </a:r>
            <a:r>
              <a:rPr lang="x-none" altLang="en-CA">
                <a:latin typeface="Noto Sans" charset="0"/>
                <a:sym typeface="+mn-ea"/>
              </a:rPr>
              <a:t>∆∆G.</a:t>
            </a:r>
            <a:endParaRPr lang="x-none" altLang="en-CA">
              <a:latin typeface="Noto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485" y="5816600"/>
            <a:ext cx="4914900" cy="5880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CA" altLang="en-US" sz="1000" i="1"/>
              <a:t>Practical Lessons from Predicting Clicks on Ads at Facebook</a:t>
            </a:r>
            <a:r>
              <a:rPr lang="x-none" altLang="en-CA" sz="1000" i="1"/>
              <a:t>. </a:t>
            </a:r>
            <a:r>
              <a:rPr lang="x-none" altLang="en-CA" sz="1000"/>
              <a:t>He Xinran </a:t>
            </a:r>
            <a:r>
              <a:rPr lang="x-none" altLang="en-CA" sz="1000" i="1"/>
              <a:t>et al.</a:t>
            </a:r>
            <a:r>
              <a:rPr lang="x-none" altLang="en-CA" sz="1000"/>
              <a:t> International Workshop on Data Mining for Online Advertising (ADKDD). August 24, 2014.</a:t>
            </a:r>
            <a:endParaRPr lang="x-none" altLang="en-CA"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Future directions</a:t>
            </a:r>
            <a:r>
              <a:rPr lang="x-none" altLang="en-CA" b="0" dirty="0" smtClean="0"/>
              <a:t> - More data</a:t>
            </a:r>
            <a:endParaRPr lang="x-none" altLang="en-CA" b="0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Future directions</a:t>
            </a:r>
            <a:r>
              <a:rPr lang="x-none" altLang="en-CA" b="0" dirty="0" smtClean="0"/>
              <a:t> - More data</a:t>
            </a:r>
            <a:endParaRPr lang="x-none" altLang="en-CA" b="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51460" y="980440"/>
            <a:ext cx="8682990" cy="22275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80604020202020204" charset="0"/>
              <a:buNone/>
            </a:pPr>
            <a:r>
              <a:rPr lang="x-none" altLang="en-CA" sz="2800" dirty="0" smtClean="0"/>
              <a:t>Include </a:t>
            </a:r>
            <a:r>
              <a:rPr lang="x-none" altLang="en-CA" sz="2800" i="1" dirty="0" smtClean="0"/>
              <a:t>multi-residue mutations</a:t>
            </a:r>
            <a:endParaRPr lang="x-none" altLang="en-CA" sz="2800" i="1" dirty="0" smtClean="0"/>
          </a:p>
          <a:p>
            <a:pPr marL="571500" indent="-571500">
              <a:buFont typeface="Arial" panose="02080604020202020204" charset="0"/>
              <a:buChar char="•"/>
            </a:pPr>
            <a:r>
              <a:rPr lang="x-none" altLang="en-CA" sz="2800" dirty="0" smtClean="0"/>
              <a:t>Bootstrap </a:t>
            </a:r>
            <a:r>
              <a:rPr lang="x-none" altLang="en-CA" sz="2800" dirty="0" smtClean="0">
                <a:latin typeface="Noto Sans" charset="0"/>
                <a:sym typeface="+mn-ea"/>
              </a:rPr>
              <a:t>∆∆G scores of constituent mutations by normalizing the ∆∆G given by ELASIC by the divergence between the ELASPIC predicted and experimental values.</a:t>
            </a:r>
            <a:endParaRPr lang="x-none" altLang="en-CA" sz="2800" dirty="0" smtClean="0">
              <a:latin typeface="Noto Sans" charset="0"/>
              <a:sym typeface="+mn-ea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96240" y="3644900"/>
            <a:ext cx="2029460" cy="2029460"/>
            <a:chOff x="510" y="6080"/>
            <a:chExt cx="3196" cy="31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10" y="6080"/>
              <a:ext cx="3196" cy="3196"/>
            </a:xfrm>
            <a:prstGeom prst="rect">
              <a:avLst/>
            </a:prstGeom>
          </p:spPr>
        </p:pic>
        <p:sp>
          <p:nvSpPr>
            <p:cNvPr id="5" name="Multiply 4"/>
            <p:cNvSpPr/>
            <p:nvPr/>
          </p:nvSpPr>
          <p:spPr>
            <a:xfrm>
              <a:off x="2778" y="6534"/>
              <a:ext cx="560" cy="560"/>
            </a:xfrm>
            <a:prstGeom prst="mathMultiply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CA" altLang="en-US"/>
            </a:p>
          </p:txBody>
        </p:sp>
        <p:sp>
          <p:nvSpPr>
            <p:cNvPr id="8" name="Multiply 7"/>
            <p:cNvSpPr/>
            <p:nvPr/>
          </p:nvSpPr>
          <p:spPr>
            <a:xfrm>
              <a:off x="2211" y="7328"/>
              <a:ext cx="560" cy="560"/>
            </a:xfrm>
            <a:prstGeom prst="mathMultiply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CA" altLang="en-US"/>
            </a:p>
          </p:txBody>
        </p:sp>
        <p:sp>
          <p:nvSpPr>
            <p:cNvPr id="9" name="Multiply 8"/>
            <p:cNvSpPr/>
            <p:nvPr/>
          </p:nvSpPr>
          <p:spPr>
            <a:xfrm>
              <a:off x="2324" y="8348"/>
              <a:ext cx="560" cy="560"/>
            </a:xfrm>
            <a:prstGeom prst="mathMultiply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CA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52095" y="5661025"/>
            <a:ext cx="2315210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CA"/>
              <a:t>Actual: 3.3 kcal / mol</a:t>
            </a:r>
            <a:endParaRPr lang="x-none" altLang="en-CA"/>
          </a:p>
        </p:txBody>
      </p:sp>
      <p:sp>
        <p:nvSpPr>
          <p:cNvPr id="18" name="TextBox 17"/>
          <p:cNvSpPr txBox="1"/>
          <p:nvPr/>
        </p:nvSpPr>
        <p:spPr>
          <a:xfrm>
            <a:off x="3131820" y="5661660"/>
            <a:ext cx="2186305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x-none" altLang="en-CA"/>
              <a:t>Total: 6.6 kcal / mol</a:t>
            </a:r>
            <a:endParaRPr lang="x-none" altLang="en-CA"/>
          </a:p>
        </p:txBody>
      </p:sp>
      <p:sp>
        <p:nvSpPr>
          <p:cNvPr id="19" name="TextBox 18"/>
          <p:cNvSpPr txBox="1"/>
          <p:nvPr/>
        </p:nvSpPr>
        <p:spPr>
          <a:xfrm>
            <a:off x="3206115" y="4078605"/>
            <a:ext cx="2011680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en-CA"/>
              <a:t>1st: 3.3 </a:t>
            </a:r>
            <a:r>
              <a:rPr lang="x-none" altLang="en-CA">
                <a:sym typeface="+mn-ea"/>
              </a:rPr>
              <a:t>kcal / mol</a:t>
            </a:r>
            <a:endParaRPr lang="x-none" altLang="en-CA"/>
          </a:p>
        </p:txBody>
      </p:sp>
      <p:sp>
        <p:nvSpPr>
          <p:cNvPr id="20" name="TextBox 19"/>
          <p:cNvSpPr txBox="1"/>
          <p:nvPr/>
        </p:nvSpPr>
        <p:spPr>
          <a:xfrm>
            <a:off x="3204210" y="4545330"/>
            <a:ext cx="2072005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CA"/>
              <a:t>2nd: 2.2 </a:t>
            </a:r>
            <a:r>
              <a:rPr lang="x-none" altLang="en-CA">
                <a:sym typeface="+mn-ea"/>
              </a:rPr>
              <a:t>kcal / mol</a:t>
            </a:r>
            <a:endParaRPr lang="x-none" altLang="en-CA"/>
          </a:p>
        </p:txBody>
      </p:sp>
      <p:sp>
        <p:nvSpPr>
          <p:cNvPr id="21" name="TextBox 20"/>
          <p:cNvSpPr txBox="1"/>
          <p:nvPr/>
        </p:nvSpPr>
        <p:spPr>
          <a:xfrm>
            <a:off x="3204210" y="5014595"/>
            <a:ext cx="2072005" cy="367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x-none" altLang="en-CA"/>
              <a:t>2nd: 1.1 </a:t>
            </a:r>
            <a:r>
              <a:rPr lang="x-none" altLang="en-CA">
                <a:sym typeface="+mn-ea"/>
              </a:rPr>
              <a:t>kcal / mol</a:t>
            </a:r>
            <a:endParaRPr lang="x-none" altLang="en-CA"/>
          </a:p>
        </p:txBody>
      </p:sp>
      <p:sp>
        <p:nvSpPr>
          <p:cNvPr id="22" name="Curved Right Arrow 21"/>
          <p:cNvSpPr/>
          <p:nvPr/>
        </p:nvSpPr>
        <p:spPr>
          <a:xfrm rot="8760000">
            <a:off x="5043170" y="3108960"/>
            <a:ext cx="935990" cy="18084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CA" alt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25845" y="3212465"/>
            <a:ext cx="2062480" cy="1464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CA"/>
              <a:t>Normalize (divide by 2 in this case) and add to the ELASPIC training data.</a:t>
            </a:r>
            <a:endParaRPr lang="x-none" altLang="en-CA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Future directions</a:t>
            </a:r>
            <a:r>
              <a:rPr lang="x-none" altLang="en-CA" b="0" dirty="0" smtClean="0"/>
              <a:t> - Even more data</a:t>
            </a:r>
            <a:endParaRPr lang="x-none" altLang="en-CA" b="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51460" y="980440"/>
            <a:ext cx="8682990" cy="436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80604020202020204" charset="0"/>
              <a:buNone/>
            </a:pPr>
            <a:r>
              <a:rPr lang="x-none" altLang="en-CA" sz="2800" dirty="0" smtClean="0"/>
              <a:t>Include other datasets following the same "bootstrap" procedure.</a:t>
            </a:r>
            <a:endParaRPr lang="x-none" altLang="en-CA" sz="2800" dirty="0" smtClean="0"/>
          </a:p>
          <a:p>
            <a:pPr marL="571500" indent="-571500">
              <a:buFont typeface="Arial" panose="02080604020202020204" charset="0"/>
              <a:buChar char="•"/>
            </a:pPr>
            <a:r>
              <a:rPr lang="x-none" altLang="en-CA" sz="2800" dirty="0" smtClean="0">
                <a:latin typeface="Noto Sans" charset="0"/>
                <a:sym typeface="+mn-ea"/>
              </a:rPr>
              <a:t>For the </a:t>
            </a:r>
            <a:r>
              <a:rPr lang="x-none" altLang="en-CA" sz="2800" i="1" dirty="0" smtClean="0">
                <a:latin typeface="Noto Sans" charset="0"/>
                <a:sym typeface="+mn-ea"/>
              </a:rPr>
              <a:t>core </a:t>
            </a:r>
            <a:r>
              <a:rPr lang="x-none" altLang="en-CA" sz="2800" dirty="0" smtClean="0">
                <a:latin typeface="Noto Sans" charset="0"/>
                <a:sym typeface="+mn-ea"/>
              </a:rPr>
              <a:t>predictor, create a dataset of mutations to thermophilic organism coming from nearest ancesstor.</a:t>
            </a:r>
            <a:endParaRPr lang="x-none" altLang="en-CA" sz="2800" dirty="0" smtClean="0">
              <a:latin typeface="Noto Sans" charset="0"/>
            </a:endParaRPr>
          </a:p>
          <a:p>
            <a:pPr marL="571500" indent="-571500">
              <a:buFont typeface="Arial" panose="02080604020202020204" charset="0"/>
              <a:buChar char="•"/>
            </a:pPr>
            <a:r>
              <a:rPr lang="x-none" altLang="en-CA" sz="2800" dirty="0" smtClean="0">
                <a:latin typeface="Noto Sans" charset="0"/>
              </a:rPr>
              <a:t>For the </a:t>
            </a:r>
            <a:r>
              <a:rPr lang="x-none" altLang="en-CA" sz="2800" i="1" dirty="0" smtClean="0">
                <a:latin typeface="Noto Sans" charset="0"/>
              </a:rPr>
              <a:t>interface </a:t>
            </a:r>
            <a:r>
              <a:rPr lang="x-none" altLang="en-CA" sz="2800" dirty="0" smtClean="0">
                <a:latin typeface="Noto Sans" charset="0"/>
              </a:rPr>
              <a:t>predictor, convert phage-display drop-off scores to </a:t>
            </a:r>
            <a:r>
              <a:rPr lang="x-none" altLang="en-CA" sz="2800" dirty="0" smtClean="0">
                <a:latin typeface="Noto Sans" charset="0"/>
                <a:sym typeface="+mn-ea"/>
              </a:rPr>
              <a:t>∆∆G and add to ELASPIC training set (maybe need to log-transform or perform other correctionns).</a:t>
            </a:r>
            <a:endParaRPr lang="x-none" altLang="en-CA" sz="2800" dirty="0" smtClean="0">
              <a:latin typeface="Noto Sans" charset="0"/>
              <a:sym typeface="+mn-ea"/>
            </a:endParaRPr>
          </a:p>
          <a:p>
            <a:pPr marL="571500" indent="-571500">
              <a:buFont typeface="Arial" panose="02080604020202020204" charset="0"/>
              <a:buChar char="•"/>
            </a:pPr>
            <a:endParaRPr lang="x-none" altLang="en-CA" sz="2800" dirty="0" smtClean="0">
              <a:latin typeface="Noto Sans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Acknowledgements</a:t>
            </a:r>
            <a:endParaRPr lang="en-CA" dirty="0"/>
          </a:p>
        </p:txBody>
      </p:sp>
      <p:pic>
        <p:nvPicPr>
          <p:cNvPr id="4" name="Picture 2" descr="https://78462f86-a-311bfe43-s-sites.googlegroups.com/a/kimlab.org/www/members/IMG_1327.JPG?attachauth=ANoY7crBbUeSQjj2A9-rTac0ePO2MpAb-0AX4FZfExq11R3STMFp2F2XElKskfZpwOQ4afvWWPZYLRvqAvUxuEcoia0fbopZuDYEw9j-w_V_DiqsRTFnK5tPOzv02uUqWky2IPkMSPXyKVmJEBrZPGGN9-Ndw3fftxxfwqjcRmCVa62--IYRhBINGhf5IPqtmOnikPYRJPB8FsKL4kGMffQj7CKBb5IfiA%3D%3D&amp;attredirects=0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26873" r="43278" b="23960"/>
          <a:stretch>
            <a:fillRect/>
          </a:stretch>
        </p:blipFill>
        <p:spPr bwMode="auto">
          <a:xfrm>
            <a:off x="4228008" y="3237091"/>
            <a:ext cx="1766051" cy="177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78462f86-a-311bfe43-s-sites.googlegroups.com/a/kimlab.org/www/members/joan4Sidhu1.jpg?attachauth=ANoY7cp5ObnABQ7NTJbshHBoaXmgAohbVbGnYEu29txrYlDcstDaQinLJGSSIndDQLGolDizh0rOt-mDLWwxYsenG2cWajJVsy1vQdQcHGQAc5u8KY_KfEuoPtFk9KkbifvMcn6WnmsbUYhC4OGcbUDbf3ozUpqHEyjkde4q2yZVqxsur1PTUUcuOUeUN3XniI-McQazK-09grrbAnFFWGGAbHQ26QOd6Q%3D%3D&amp;attredirects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140968"/>
            <a:ext cx="1440160" cy="206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10230" y="5045289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Clare </a:t>
            </a:r>
            <a:r>
              <a:rPr lang="en-CA" sz="1600" dirty="0" err="1"/>
              <a:t>Juhyun</a:t>
            </a:r>
            <a:r>
              <a:rPr lang="en-CA" sz="1600" dirty="0"/>
              <a:t> </a:t>
            </a:r>
            <a:r>
              <a:rPr lang="en-CA" sz="1600" dirty="0" err="1" smtClean="0"/>
              <a:t>Jeon</a:t>
            </a:r>
            <a:endParaRPr lang="en-CA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91490" y="1374140"/>
            <a:ext cx="3464560" cy="4894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Supervisor</a:t>
            </a:r>
            <a:r>
              <a:rPr lang="en-CA" sz="2000" dirty="0" smtClean="0"/>
              <a:t>:</a:t>
            </a:r>
            <a:endParaRPr lang="en-CA" sz="2000" dirty="0" smtClean="0"/>
          </a:p>
          <a:p>
            <a:r>
              <a:rPr lang="en-CA" sz="2000" dirty="0" smtClean="0"/>
              <a:t>Philip </a:t>
            </a:r>
            <a:r>
              <a:rPr lang="en-CA" sz="2000" dirty="0"/>
              <a:t>M. </a:t>
            </a:r>
            <a:r>
              <a:rPr lang="en-CA" sz="2000" dirty="0" smtClean="0"/>
              <a:t>Kim</a:t>
            </a:r>
            <a:endParaRPr lang="en-CA" sz="2000" dirty="0" smtClean="0"/>
          </a:p>
          <a:p>
            <a:endParaRPr lang="en-CA" dirty="0"/>
          </a:p>
          <a:p>
            <a:r>
              <a:rPr lang="en-CA" b="1" dirty="0" smtClean="0"/>
              <a:t>Members of kimlab</a:t>
            </a:r>
            <a:r>
              <a:rPr lang="en-CA" dirty="0" smtClean="0"/>
              <a:t>:</a:t>
            </a:r>
            <a:endParaRPr lang="en-CA" dirty="0" smtClean="0"/>
          </a:p>
          <a:p>
            <a:r>
              <a:rPr lang="en-CA" dirty="0" err="1"/>
              <a:t>Recep</a:t>
            </a:r>
            <a:r>
              <a:rPr lang="en-CA" dirty="0"/>
              <a:t> </a:t>
            </a:r>
            <a:r>
              <a:rPr lang="en-CA" dirty="0" err="1" smtClean="0"/>
              <a:t>Colak</a:t>
            </a:r>
            <a:endParaRPr lang="en-CA" dirty="0" smtClean="0"/>
          </a:p>
          <a:p>
            <a:r>
              <a:rPr lang="en-CA" dirty="0" err="1" smtClean="0"/>
              <a:t>Carles</a:t>
            </a:r>
            <a:r>
              <a:rPr lang="en-CA" dirty="0" smtClean="0"/>
              <a:t> </a:t>
            </a:r>
            <a:r>
              <a:rPr lang="en-CA" dirty="0" err="1" smtClean="0"/>
              <a:t>Corbi</a:t>
            </a:r>
            <a:endParaRPr lang="en-CA" dirty="0" smtClean="0"/>
          </a:p>
          <a:p>
            <a:r>
              <a:rPr lang="en-CA" dirty="0"/>
              <a:t>Michael </a:t>
            </a:r>
            <a:r>
              <a:rPr lang="en-CA" dirty="0" err="1" smtClean="0"/>
              <a:t>Garton</a:t>
            </a:r>
            <a:endParaRPr lang="en-CA" dirty="0" smtClean="0"/>
          </a:p>
          <a:p>
            <a:r>
              <a:rPr lang="en-CA" dirty="0"/>
              <a:t>Clare </a:t>
            </a:r>
            <a:r>
              <a:rPr lang="en-CA" dirty="0" err="1"/>
              <a:t>Juhyun</a:t>
            </a:r>
            <a:r>
              <a:rPr lang="en-CA" dirty="0"/>
              <a:t> </a:t>
            </a:r>
            <a:r>
              <a:rPr lang="en-CA" dirty="0" err="1" smtClean="0"/>
              <a:t>Jeon</a:t>
            </a:r>
            <a:endParaRPr lang="en-CA" dirty="0" smtClean="0"/>
          </a:p>
          <a:p>
            <a:r>
              <a:rPr lang="en-CA" dirty="0"/>
              <a:t>Mark </a:t>
            </a:r>
            <a:r>
              <a:rPr lang="en-CA" dirty="0" smtClean="0"/>
              <a:t>Sun</a:t>
            </a:r>
            <a:endParaRPr lang="en-CA" dirty="0" smtClean="0"/>
          </a:p>
          <a:p>
            <a:r>
              <a:rPr lang="en-CA" dirty="0" smtClean="0"/>
              <a:t>Joan </a:t>
            </a:r>
            <a:r>
              <a:rPr lang="en-CA" dirty="0" err="1"/>
              <a:t>Teyra</a:t>
            </a:r>
            <a:endParaRPr lang="en-CA" dirty="0"/>
          </a:p>
          <a:p>
            <a:endParaRPr lang="en-CA" dirty="0" smtClean="0"/>
          </a:p>
          <a:p>
            <a:r>
              <a:rPr lang="en-CA" b="1" dirty="0" smtClean="0"/>
              <a:t>Project students</a:t>
            </a:r>
            <a:r>
              <a:rPr lang="en-CA" dirty="0" smtClean="0"/>
              <a:t>:</a:t>
            </a:r>
            <a:endParaRPr lang="en-CA" dirty="0" smtClean="0"/>
          </a:p>
          <a:p>
            <a:r>
              <a:rPr lang="en-CA" dirty="0" err="1"/>
              <a:t>Niklas</a:t>
            </a:r>
            <a:r>
              <a:rPr lang="en-CA" dirty="0"/>
              <a:t> </a:t>
            </a:r>
            <a:r>
              <a:rPr lang="en-CA" dirty="0" smtClean="0"/>
              <a:t>Berliner</a:t>
            </a:r>
            <a:endParaRPr lang="en-CA" dirty="0" smtClean="0"/>
          </a:p>
          <a:p>
            <a:r>
              <a:rPr lang="en-CA" dirty="0"/>
              <a:t>Andres Felipe </a:t>
            </a:r>
            <a:r>
              <a:rPr lang="en-CA" dirty="0" err="1"/>
              <a:t>Giraldo</a:t>
            </a:r>
            <a:r>
              <a:rPr lang="en-CA" dirty="0"/>
              <a:t> </a:t>
            </a:r>
            <a:r>
              <a:rPr lang="en-CA" dirty="0" err="1" smtClean="0"/>
              <a:t>Forero</a:t>
            </a:r>
            <a:endParaRPr lang="en-CA" dirty="0" smtClean="0"/>
          </a:p>
          <a:p>
            <a:r>
              <a:rPr lang="en-CA" dirty="0" err="1"/>
              <a:t>Hanif</a:t>
            </a:r>
            <a:r>
              <a:rPr lang="en-CA" dirty="0"/>
              <a:t> </a:t>
            </a:r>
            <a:r>
              <a:rPr lang="en-CA" dirty="0" err="1" smtClean="0"/>
              <a:t>Jetha</a:t>
            </a:r>
            <a:endParaRPr lang="en-CA" dirty="0" smtClean="0"/>
          </a:p>
          <a:p>
            <a:r>
              <a:rPr lang="en-CA" dirty="0"/>
              <a:t>Sebastian </a:t>
            </a:r>
            <a:r>
              <a:rPr lang="en-CA" dirty="0" smtClean="0"/>
              <a:t>Garcia Lopez </a:t>
            </a:r>
            <a:endParaRPr lang="en-CA" dirty="0" smtClean="0"/>
          </a:p>
          <a:p>
            <a:r>
              <a:rPr lang="en-CA" dirty="0" smtClean="0"/>
              <a:t>Daniel </a:t>
            </a:r>
            <a:r>
              <a:rPr lang="en-CA" dirty="0" err="1" smtClean="0"/>
              <a:t>Witvliet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6874526" y="5211343"/>
            <a:ext cx="1155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Joan </a:t>
            </a:r>
            <a:r>
              <a:rPr lang="en-CA" sz="1600" dirty="0" err="1"/>
              <a:t>Teyra</a:t>
            </a:r>
            <a:endParaRPr lang="en-CA" sz="1600" dirty="0"/>
          </a:p>
        </p:txBody>
      </p:sp>
      <p:pic>
        <p:nvPicPr>
          <p:cNvPr id="10242" name="Picture 2" descr="Kim Laboratory Websit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54" y="1743919"/>
            <a:ext cx="329565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Introduction</a:t>
            </a:r>
            <a:r>
              <a:rPr lang="x-none" altLang="en-CA" b="0" dirty="0" smtClean="0"/>
              <a:t> - Variant calling / scoring</a:t>
            </a:r>
            <a:endParaRPr lang="x-none" altLang="en-CA" b="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0" y="937895"/>
            <a:ext cx="9135745" cy="2090420"/>
            <a:chOff x="0" y="1364"/>
            <a:chExt cx="14387" cy="3292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2109"/>
              <a:ext cx="14387" cy="2547"/>
              <a:chOff x="0" y="1657"/>
              <a:chExt cx="14387" cy="254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0" y="1657"/>
                <a:ext cx="14387" cy="2224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9241" y="3698"/>
                <a:ext cx="5076" cy="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en-CA" altLang="en-US" sz="1200"/>
                  <a:t>https://software.broadinstitute.org/gatk/</a:t>
                </a:r>
                <a:endParaRPr lang="en-CA" altLang="en-US" sz="120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9" y="1364"/>
              <a:ext cx="5183" cy="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80604020202020204" charset="0"/>
                <a:buNone/>
              </a:pPr>
              <a:r>
                <a:rPr lang="x-none" altLang="en-CA" sz="2800" dirty="0" smtClean="0"/>
                <a:t>Variant calling</a:t>
              </a:r>
              <a:endParaRPr lang="x-none" altLang="en-CA" sz="2800" dirty="0" smtClean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7315" y="2926715"/>
            <a:ext cx="8762365" cy="3771900"/>
            <a:chOff x="169" y="4609"/>
            <a:chExt cx="13799" cy="5940"/>
          </a:xfrm>
        </p:grpSpPr>
        <p:grpSp>
          <p:nvGrpSpPr>
            <p:cNvPr id="33" name="Group 32"/>
            <p:cNvGrpSpPr/>
            <p:nvPr/>
          </p:nvGrpSpPr>
          <p:grpSpPr>
            <a:xfrm>
              <a:off x="983" y="5401"/>
              <a:ext cx="9993" cy="3390"/>
              <a:chOff x="756" y="11389"/>
              <a:chExt cx="9993" cy="33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rcRect l="78598" t="18065" r="9218" b="30663"/>
              <a:stretch>
                <a:fillRect/>
              </a:stretch>
            </p:blipFill>
            <p:spPr>
              <a:xfrm>
                <a:off x="756" y="12036"/>
                <a:ext cx="2984" cy="1942"/>
              </a:xfrm>
              <a:prstGeom prst="rect">
                <a:avLst/>
              </a:prstGeom>
            </p:spPr>
          </p:pic>
          <p:pic>
            <p:nvPicPr>
              <p:cNvPr id="25" name="Picture 24" descr="variant_calling_box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8" y="11389"/>
                <a:ext cx="7291" cy="339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3" y="11751"/>
                <a:ext cx="1665" cy="75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0" y="12659"/>
                <a:ext cx="2231" cy="797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7" y="13639"/>
                <a:ext cx="2418" cy="823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169" y="8236"/>
              <a:ext cx="4261" cy="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 fontAlgn="auto">
                <a:spcBef>
                  <a:spcPts val="600"/>
                </a:spcBef>
                <a:spcAft>
                  <a:spcPts val="600"/>
                </a:spcAft>
                <a:buFont typeface="Arial" panose="02080604020202020204" charset="0"/>
                <a:buNone/>
              </a:pPr>
              <a:r>
                <a:rPr lang="x-none" altLang="en-CA" dirty="0"/>
                <a:t># chr position ref alt...</a:t>
              </a:r>
              <a:endParaRPr lang="x-none" altLang="en-CA" dirty="0"/>
            </a:p>
          </p:txBody>
        </p:sp>
        <p:pic>
          <p:nvPicPr>
            <p:cNvPr id="36" name="Picture 35" descr="scientist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69" y="5967"/>
              <a:ext cx="2799" cy="2799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4136" y="8931"/>
              <a:ext cx="2678" cy="1203"/>
              <a:chOff x="3231" y="8349"/>
              <a:chExt cx="2678" cy="120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6" y="8349"/>
                <a:ext cx="1203" cy="1203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3231" y="8446"/>
                <a:ext cx="1598" cy="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spcBef>
                    <a:spcPts val="600"/>
                  </a:spcBef>
                  <a:spcAft>
                    <a:spcPts val="600"/>
                  </a:spcAft>
                  <a:buFont typeface="Arial" panose="02080604020202020204" charset="0"/>
                  <a:buNone/>
                </a:pPr>
                <a:r>
                  <a:rPr lang="x-none" altLang="en-CA" dirty="0"/>
                  <a:t>dbNSFP</a:t>
                </a:r>
                <a:endParaRPr lang="x-none" altLang="en-CA" dirty="0"/>
              </a:p>
            </p:txBody>
          </p:sp>
        </p:grpSp>
        <p:pic>
          <p:nvPicPr>
            <p:cNvPr id="22" name="Picture 21" descr="server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0" y="8915"/>
              <a:ext cx="1450" cy="1311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9123" y="8674"/>
              <a:ext cx="1687" cy="1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 fontAlgn="auto">
                <a:spcBef>
                  <a:spcPts val="0"/>
                </a:spcBef>
                <a:spcAft>
                  <a:spcPts val="0"/>
                </a:spcAft>
                <a:buFont typeface="Arial" panose="02080604020202020204" charset="0"/>
                <a:buNone/>
              </a:pPr>
              <a:r>
                <a:rPr lang="x-none" altLang="en-CA" dirty="0"/>
                <a:t>SIFT</a:t>
              </a:r>
              <a:endParaRPr lang="x-none" altLang="en-CA" dirty="0"/>
            </a:p>
            <a:p>
              <a:pPr indent="0" algn="l" fontAlgn="auto">
                <a:spcBef>
                  <a:spcPts val="0"/>
                </a:spcBef>
                <a:spcAft>
                  <a:spcPts val="0"/>
                </a:spcAft>
                <a:buFont typeface="Arial" panose="02080604020202020204" charset="0"/>
                <a:buNone/>
              </a:pPr>
              <a:r>
                <a:rPr lang="x-none" altLang="en-CA" dirty="0"/>
                <a:t>Provean</a:t>
              </a:r>
              <a:endParaRPr lang="x-none" altLang="en-CA" dirty="0"/>
            </a:p>
            <a:p>
              <a:pPr indent="0" algn="l" fontAlgn="auto">
                <a:spcBef>
                  <a:spcPts val="0"/>
                </a:spcBef>
                <a:spcAft>
                  <a:spcPts val="0"/>
                </a:spcAft>
                <a:buFont typeface="Arial" panose="02080604020202020204" charset="0"/>
                <a:buNone/>
              </a:pPr>
              <a:r>
                <a:rPr lang="x-none" altLang="en-CA" dirty="0"/>
                <a:t>GERP++</a:t>
              </a:r>
              <a:endParaRPr lang="x-none" altLang="en-CA" dirty="0"/>
            </a:p>
            <a:p>
              <a:pPr indent="0" algn="l" fontAlgn="auto">
                <a:spcBef>
                  <a:spcPts val="0"/>
                </a:spcBef>
                <a:spcAft>
                  <a:spcPts val="0"/>
                </a:spcAft>
                <a:buFont typeface="Arial" panose="02080604020202020204" charset="0"/>
                <a:buNone/>
              </a:pPr>
              <a:r>
                <a:rPr lang="x-none" altLang="en-CA" dirty="0"/>
                <a:t>etc...</a:t>
              </a:r>
              <a:endParaRPr lang="x-none" altLang="en-CA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9" y="4609"/>
              <a:ext cx="5817" cy="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80604020202020204" charset="0"/>
                <a:buNone/>
              </a:pPr>
              <a:r>
                <a:rPr lang="x-none" altLang="en-CA" sz="2800" dirty="0" smtClean="0"/>
                <a:t>Variant scoring</a:t>
              </a:r>
              <a:endParaRPr lang="x-none" altLang="en-CA" sz="2800" dirty="0" smtClean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Introduction</a:t>
            </a:r>
            <a:r>
              <a:rPr lang="x-none" altLang="en-CA" b="0" dirty="0" smtClean="0"/>
              <a:t> - Variant </a:t>
            </a:r>
            <a:r>
              <a:rPr lang="x-none" altLang="en-CA" b="0" i="1" dirty="0" smtClean="0"/>
              <a:t>analysis</a:t>
            </a:r>
            <a:endParaRPr lang="x-none" altLang="en-CA" b="0" i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980440"/>
            <a:ext cx="4801235" cy="11785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Introduction</a:t>
            </a:r>
            <a:r>
              <a:rPr lang="x-none" altLang="en-CA" b="0" dirty="0" smtClean="0"/>
              <a:t> - Variant </a:t>
            </a:r>
            <a:r>
              <a:rPr lang="x-none" altLang="en-CA" b="0" i="1" dirty="0" smtClean="0"/>
              <a:t>analysis</a:t>
            </a:r>
            <a:endParaRPr lang="x-none" altLang="en-CA" b="0" i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5830" y="980440"/>
            <a:ext cx="4801235" cy="117856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93370" y="2586990"/>
            <a:ext cx="8740140" cy="4220210"/>
            <a:chOff x="462" y="4074"/>
            <a:chExt cx="13764" cy="6646"/>
          </a:xfrm>
        </p:grpSpPr>
        <p:grpSp>
          <p:nvGrpSpPr>
            <p:cNvPr id="24" name="Group 23"/>
            <p:cNvGrpSpPr/>
            <p:nvPr/>
          </p:nvGrpSpPr>
          <p:grpSpPr>
            <a:xfrm>
              <a:off x="462" y="4944"/>
              <a:ext cx="13764" cy="5776"/>
              <a:chOff x="462" y="4379"/>
              <a:chExt cx="13764" cy="5776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94" y="5724"/>
                <a:ext cx="2732" cy="2732"/>
              </a:xfrm>
              <a:prstGeom prst="rect">
                <a:avLst/>
              </a:prstGeom>
            </p:spPr>
          </p:pic>
          <p:grpSp>
            <p:nvGrpSpPr>
              <p:cNvPr id="23" name="Group 22"/>
              <p:cNvGrpSpPr/>
              <p:nvPr/>
            </p:nvGrpSpPr>
            <p:grpSpPr>
              <a:xfrm>
                <a:off x="462" y="5967"/>
                <a:ext cx="2771" cy="2082"/>
                <a:chOff x="510" y="5967"/>
                <a:chExt cx="2771" cy="2082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/>
                <a:srcRect l="81293" t="15926" r="9218" b="30663"/>
                <a:stretch>
                  <a:fillRect/>
                </a:stretch>
              </p:blipFill>
              <p:spPr>
                <a:xfrm>
                  <a:off x="510" y="5967"/>
                  <a:ext cx="2324" cy="2023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/>
                <a:srcRect l="77263" t="17272" r="19209" b="29317"/>
                <a:stretch>
                  <a:fillRect/>
                </a:stretch>
              </p:blipFill>
              <p:spPr>
                <a:xfrm>
                  <a:off x="2417" y="6027"/>
                  <a:ext cx="864" cy="2023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rcRect l="78418" t="31133" r="18670" b="42228"/>
              <a:stretch>
                <a:fillRect/>
              </a:stretch>
            </p:blipFill>
            <p:spPr>
              <a:xfrm>
                <a:off x="10822" y="6647"/>
                <a:ext cx="713" cy="1009"/>
              </a:xfrm>
              <a:prstGeom prst="rect">
                <a:avLst/>
              </a:prstGeom>
            </p:spPr>
          </p:pic>
          <p:grpSp>
            <p:nvGrpSpPr>
              <p:cNvPr id="22" name="Group 21"/>
              <p:cNvGrpSpPr/>
              <p:nvPr/>
            </p:nvGrpSpPr>
            <p:grpSpPr>
              <a:xfrm>
                <a:off x="3233" y="4379"/>
                <a:ext cx="7594" cy="5324"/>
                <a:chOff x="3911" y="4379"/>
                <a:chExt cx="7594" cy="5324"/>
              </a:xfrm>
            </p:grpSpPr>
            <p:pic>
              <p:nvPicPr>
                <p:cNvPr id="13314" name="Picture 2" descr="Structural analysis of the E. coli binary interactome.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54" y="4536"/>
                  <a:ext cx="7379" cy="49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13" descr="box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11" y="4379"/>
                  <a:ext cx="7595" cy="5324"/>
                </a:xfrm>
                <a:prstGeom prst="rect">
                  <a:avLst/>
                </a:prstGeom>
              </p:spPr>
            </p:pic>
          </p:grpSp>
          <p:sp>
            <p:nvSpPr>
              <p:cNvPr id="5" name="Rectangle 4"/>
              <p:cNvSpPr/>
              <p:nvPr/>
            </p:nvSpPr>
            <p:spPr>
              <a:xfrm>
                <a:off x="6293" y="9709"/>
                <a:ext cx="4574" cy="4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CA" sz="1000" dirty="0" err="1" smtClean="0">
                    <a:latin typeface="euphemica" charset="0"/>
                  </a:rPr>
                  <a:t>Rajagopala</a:t>
                </a:r>
                <a:r>
                  <a:rPr lang="en-CA" sz="1000" dirty="0">
                    <a:latin typeface="euphemica" charset="0"/>
                  </a:rPr>
                  <a:t> </a:t>
                </a:r>
                <a:r>
                  <a:rPr lang="en-CA" sz="1000" dirty="0" smtClean="0">
                    <a:latin typeface="euphemica" charset="0"/>
                  </a:rPr>
                  <a:t>S. </a:t>
                </a:r>
                <a:r>
                  <a:rPr lang="en-CA" sz="1000" i="1" dirty="0" smtClean="0">
                    <a:latin typeface="euphemica" charset="0"/>
                  </a:rPr>
                  <a:t>et al.</a:t>
                </a:r>
                <a:r>
                  <a:rPr lang="en-CA" sz="1000" dirty="0" smtClean="0">
                    <a:latin typeface="euphemica" charset="0"/>
                  </a:rPr>
                  <a:t>, Nature Biotech., 2014</a:t>
                </a:r>
                <a:r>
                  <a:rPr lang="x-none" altLang="en-CA" sz="1000" dirty="0" smtClean="0">
                    <a:latin typeface="euphemica" charset="0"/>
                  </a:rPr>
                  <a:t>.</a:t>
                </a:r>
                <a:endParaRPr lang="x-none" altLang="en-CA" sz="1000" dirty="0" smtClean="0">
                  <a:latin typeface="euphemica" charset="0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511" y="4074"/>
              <a:ext cx="7484" cy="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80604020202020204" charset="0"/>
                <a:buNone/>
              </a:pPr>
              <a:r>
                <a:rPr lang="x-none" altLang="en-CA" sz="2800" dirty="0" smtClean="0"/>
                <a:t>Variant interpretation</a:t>
              </a:r>
              <a:endParaRPr lang="x-none" altLang="en-CA" sz="2800" dirty="0" smtClean="0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 altLang="en-CA" dirty="0" smtClean="0"/>
              <a:t>Introduction</a:t>
            </a:r>
            <a:r>
              <a:rPr lang="x-none" altLang="en-CA" b="0" dirty="0" smtClean="0"/>
              <a:t> - Variant </a:t>
            </a:r>
            <a:r>
              <a:rPr lang="x-none" altLang="en-CA" b="0" i="1" dirty="0" smtClean="0"/>
              <a:t>analysis</a:t>
            </a:r>
            <a:endParaRPr lang="x-none" altLang="en-CA" b="0" i="1" dirty="0" smtClean="0"/>
          </a:p>
        </p:txBody>
      </p:sp>
      <p:pic>
        <p:nvPicPr>
          <p:cNvPr id="3" name="Picture 2" descr="elaspic_origi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1988820"/>
            <a:ext cx="6995795" cy="3282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5120" y="1196340"/>
            <a:ext cx="5026025" cy="520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80604020202020204" charset="0"/>
              <a:buNone/>
            </a:pPr>
            <a:r>
              <a:rPr lang="x-none" altLang="en-CA" sz="2800" dirty="0" smtClean="0"/>
              <a:t>ELASPIC (Berliner </a:t>
            </a:r>
            <a:r>
              <a:rPr lang="x-none" altLang="en-CA" sz="2800" i="1" dirty="0" smtClean="0"/>
              <a:t>et al. 2014)</a:t>
            </a:r>
            <a:endParaRPr lang="x-none" altLang="en-CA" sz="2800" i="1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11403</Words>
  <Application>Kingsoft Office WPP</Application>
  <PresentationFormat>On-screen Show (4:3)</PresentationFormat>
  <Paragraphs>715</Paragraphs>
  <Slides>57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9" baseType="lpstr">
      <vt:lpstr>Office Theme</vt:lpstr>
      <vt:lpstr>Equation.DSMT4</vt:lpstr>
      <vt:lpstr>Predicting the thermodynamic effect of mutations on a genome-wide scale</vt:lpstr>
      <vt:lpstr>Overview</vt:lpstr>
      <vt:lpstr>Introduction</vt:lpstr>
      <vt:lpstr>Introduction - Rise in genome sequening</vt:lpstr>
      <vt:lpstr>Introduction - Variant calling / scoring</vt:lpstr>
      <vt:lpstr>Introduction - Variant calling / scoring</vt:lpstr>
      <vt:lpstr>Introduction - Variant analysis</vt:lpstr>
      <vt:lpstr>Introduction - Variant analysis</vt:lpstr>
      <vt:lpstr>Introduction - Variant analysis</vt:lpstr>
      <vt:lpstr>Introduction - Goals</vt:lpstr>
      <vt:lpstr>Implementation</vt:lpstr>
      <vt:lpstr>Implementation</vt:lpstr>
      <vt:lpstr>Implementation - Domain definitions</vt:lpstr>
      <vt:lpstr>Implementation - Domain definitions</vt:lpstr>
      <vt:lpstr>Implementation - Domain definitions</vt:lpstr>
      <vt:lpstr>Implementation - Domain interactions</vt:lpstr>
      <vt:lpstr>Implementation - Protein interactions</vt:lpstr>
      <vt:lpstr>Implementation - Database backend</vt:lpstr>
      <vt:lpstr>Implementation - Database backend</vt:lpstr>
      <vt:lpstr>Implementation - ELASPIC pipeline and CLI</vt:lpstr>
      <vt:lpstr>Implementation - ELASPIC pipeline and CLI</vt:lpstr>
      <vt:lpstr>Implementation - Precalculated data</vt:lpstr>
      <vt:lpstr>Implementation - Precalculated data</vt:lpstr>
      <vt:lpstr>Implementation - Precalculated data</vt:lpstr>
      <vt:lpstr>Implementation - Precalculated data</vt:lpstr>
      <vt:lpstr>Implementation - Precalculated data</vt:lpstr>
      <vt:lpstr>Implementation - Precalculated data</vt:lpstr>
      <vt:lpstr>Implementation - Webservice</vt:lpstr>
      <vt:lpstr>Implementation - Webservice</vt:lpstr>
      <vt:lpstr>Results</vt:lpstr>
      <vt:lpstr>Results</vt:lpstr>
      <vt:lpstr>Results - Datasets</vt:lpstr>
      <vt:lpstr>Results - Core predictor</vt:lpstr>
      <vt:lpstr>Results - Core parameter search</vt:lpstr>
      <vt:lpstr>Results - Core feature elimination</vt:lpstr>
      <vt:lpstr>Results - Core important features</vt:lpstr>
      <vt:lpstr>Results - Core cross-validation</vt:lpstr>
      <vt:lpstr>Results - Core validation/test performance</vt:lpstr>
      <vt:lpstr>Results - Interface predictor</vt:lpstr>
      <vt:lpstr>Results - Interface parameter search</vt:lpstr>
      <vt:lpstr>Results - Interface feature elimination</vt:lpstr>
      <vt:lpstr>Results - Interface important features</vt:lpstr>
      <vt:lpstr>Results - Interface cross-validation</vt:lpstr>
      <vt:lpstr>Results - Interface validation/test performance</vt:lpstr>
      <vt:lpstr>Discussion</vt:lpstr>
      <vt:lpstr>Discussion</vt:lpstr>
      <vt:lpstr>Discussion</vt:lpstr>
      <vt:lpstr>Future directions</vt:lpstr>
      <vt:lpstr>Future directions</vt:lpstr>
      <vt:lpstr>Future directions - Better features</vt:lpstr>
      <vt:lpstr>Future directions - Better features</vt:lpstr>
      <vt:lpstr>Future directions - Better features</vt:lpstr>
      <vt:lpstr>Future directions - Better features</vt:lpstr>
      <vt:lpstr>Future directions - More data</vt:lpstr>
      <vt:lpstr>Future directions - More data</vt:lpstr>
      <vt:lpstr>Future directions - Even more data</vt:lpstr>
      <vt:lpstr>Acknowledgements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energetic and phenotypic effect of mutations</dc:title>
  <dc:creator>Mark Sun</dc:creator>
  <cp:lastModifiedBy>strokach</cp:lastModifiedBy>
  <cp:revision>1483</cp:revision>
  <dcterms:created xsi:type="dcterms:W3CDTF">2016-09-13T22:08:20Z</dcterms:created>
  <dcterms:modified xsi:type="dcterms:W3CDTF">2016-09-13T22:08:20Z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4105-10.1.0.5672</vt:lpwstr>
  </property>
</Properties>
</file>